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256" r:id="rId2"/>
    <p:sldId id="259" r:id="rId3"/>
    <p:sldId id="281" r:id="rId4"/>
    <p:sldId id="261" r:id="rId5"/>
    <p:sldId id="279" r:id="rId6"/>
    <p:sldId id="269" r:id="rId7"/>
    <p:sldId id="265" r:id="rId8"/>
    <p:sldId id="278" r:id="rId9"/>
    <p:sldId id="277" r:id="rId10"/>
    <p:sldId id="271" r:id="rId11"/>
    <p:sldId id="272" r:id="rId12"/>
    <p:sldId id="275" r:id="rId13"/>
    <p:sldId id="268" r:id="rId14"/>
    <p:sldId id="28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9A66CEA-4FED-470F-BD80-73B2104852AC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2559E01-C976-43D3-9F58-A9DD68DFE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9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6FDF56-14EE-4B3C-907A-08A9E459526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972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DBF4-ACD0-4985-B2B9-BE9176C8F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4B9B4-93C3-44A8-83BC-FE189E3E5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37871-AAC7-4434-9F7C-1927D587C5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92AEC-E738-4E68-ABC4-4866E936D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54474-5CA0-4DD3-8387-216D7C155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63D0-1DC2-4826-B8EB-13F1418FD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AAABC-0156-43DF-A4C7-8B5190860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C160C-BE5C-4533-88F1-731474F3B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B00D3-7CB6-4454-B723-52ED82A87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04FDF-DB9D-4A59-A93E-3BA147744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3E709-5A66-4C61-BC89-62EFCF2D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A671B-3434-4562-8D18-3FDF03F3E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pPr>
              <a:defRPr/>
            </a:pPr>
            <a:fld id="{F081EF92-2798-40CE-A82D-1DFAAC0B9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452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2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2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2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2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2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2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3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3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453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3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3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  <p:sp>
            <p:nvSpPr>
              <p:cNvPr id="6453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453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6453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454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4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455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455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455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455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5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5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5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6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6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6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  <p:sp>
              <p:nvSpPr>
                <p:cNvPr id="6456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/>
                </a:p>
              </p:txBody>
            </p:sp>
          </p:grpSp>
        </p:grpSp>
        <p:sp>
          <p:nvSpPr>
            <p:cNvPr id="6456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18" r:id="rId3"/>
    <p:sldLayoutId id="2147483717" r:id="rId4"/>
    <p:sldLayoutId id="2147483716" r:id="rId5"/>
    <p:sldLayoutId id="2147483715" r:id="rId6"/>
    <p:sldLayoutId id="2147483714" r:id="rId7"/>
    <p:sldLayoutId id="2147483713" r:id="rId8"/>
    <p:sldLayoutId id="2147483712" r:id="rId9"/>
    <p:sldLayoutId id="2147483711" r:id="rId10"/>
    <p:sldLayoutId id="2147483710" r:id="rId11"/>
    <p:sldLayoutId id="214748370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ac.org/webpages/kkaschak/files/2013_admissions_4y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xac.org/webpages/kkaschak/files/career_plan_example1.doc" TargetMode="External"/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ac.org/webpages/kkaschak/files/freshman%204yr%20flow_char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ac.org/webpages/kkaschak/files/why-go-to-colleg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781800" cy="2590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 smtClean="0"/>
              <a:t>Bell Ringer: </a:t>
            </a:r>
            <a:r>
              <a:rPr lang="en-US" dirty="0" smtClean="0"/>
              <a:t>What do you want from a job?</a:t>
            </a:r>
            <a:br>
              <a:rPr lang="en-US" dirty="0" smtClean="0"/>
            </a:b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2"/>
                </a:solidFill>
              </a:rPr>
              <a:t>HOW TO GET THAT JOB: </a:t>
            </a:r>
            <a:br>
              <a:rPr lang="en-US" sz="4000" smtClean="0">
                <a:solidFill>
                  <a:schemeClr val="tx2"/>
                </a:solidFill>
              </a:rPr>
            </a:br>
            <a:r>
              <a:rPr lang="en-US" sz="4000" smtClean="0">
                <a:solidFill>
                  <a:schemeClr val="tx2"/>
                </a:solidFill>
              </a:rPr>
              <a:t>FIRST - HIGH SCHOOL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4) SUCCESS IN HIGH SCHOOL COURSES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What is considered “success” in HS courses?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Generally 85% or higher in classes is considered good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What do SUNY colleges think is “successful” in 2013</a:t>
            </a: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u="sng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SUNY Albany (GPA 88-94)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SUNY Binghamton (GPA 91-97)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SUNY Oneonta/Cortland (GPA 88-94)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Morrisville State-2 year College (GPA 78-86)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/>
              <a:t>	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www.oxac.org/webpages/kkaschak/files/2013_admissions_4yr.pdf</a:t>
            </a:r>
            <a:r>
              <a:rPr lang="en-US" sz="12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21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4000" dirty="0" smtClean="0">
                <a:solidFill>
                  <a:srgbClr val="FF0000"/>
                </a:solidFill>
              </a:rPr>
              <a:t>How do you do well in your classes?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(What other students say!!!!!!)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Prioritize and set time aside for academics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Get homework done nightly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Use class time appropriately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Stay focused in class – take notes; it helps!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Hand in work on time 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Be organized – use your planner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Don’t rely on extra-credit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Know that your teachers care</a:t>
            </a:r>
          </a:p>
          <a:p>
            <a:pPr marL="609600" indent="-609600" eaLnBrk="1" hangingPunct="1">
              <a:lnSpc>
                <a:spcPct val="90000"/>
              </a:lnSpc>
              <a:spcAft>
                <a:spcPts val="600"/>
              </a:spcAft>
              <a:buSzPct val="200000"/>
            </a:pPr>
            <a:r>
              <a:rPr lang="en-US" sz="1800" b="1" dirty="0" smtClean="0"/>
              <a:t>Ask questions!!!! And ask for help!!!!</a:t>
            </a:r>
          </a:p>
          <a:p>
            <a:pPr marL="0" indent="0" algn="ctr" eaLnBrk="1" hangingPunct="1">
              <a:lnSpc>
                <a:spcPct val="90000"/>
              </a:lnSpc>
              <a:spcAft>
                <a:spcPts val="600"/>
              </a:spcAft>
              <a:buSzPct val="200000"/>
              <a:buNone/>
            </a:pPr>
            <a:r>
              <a:rPr lang="en-US" sz="1800" b="1" dirty="0" smtClean="0"/>
              <a:t>THESE HABITS, IF YOU START NOW, WILL MAKE COLLEGE EASIER!!!!!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90000"/>
              </a:lnSpc>
              <a:buFont typeface="Comic Sans MS" pitchFamily="66" charset="0"/>
              <a:buAutoNum type="arabicPeriod" startAt="3"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07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Plan For Your Future Now!</a:t>
            </a:r>
            <a:endParaRPr lang="en-US" sz="4000" u="sng" dirty="0" smtClean="0">
              <a:solidFill>
                <a:srgbClr val="FF0000"/>
              </a:solidFill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3657600" cy="3429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 typeface="Comic Sans MS" pitchFamily="66" charset="0"/>
              <a:buAutoNum type="arabicPeriod" startAt="3"/>
            </a:pPr>
            <a:endParaRPr lang="en-US" sz="1800" smtClean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0" y="1600200"/>
            <a:ext cx="4040188" cy="384651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7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700" kern="0" dirty="0">
              <a:latin typeface="+mn-lt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33400" y="1600200"/>
            <a:ext cx="40036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700" kern="0" dirty="0">
              <a:latin typeface="+mn-lt"/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4648200" y="1600200"/>
            <a:ext cx="4003675" cy="36576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700" kern="0" dirty="0">
              <a:latin typeface="+mn-lt"/>
            </a:endParaRPr>
          </a:p>
        </p:txBody>
      </p:sp>
      <p:sp>
        <p:nvSpPr>
          <p:cNvPr id="36870" name="TextBox 6"/>
          <p:cNvSpPr txBox="1">
            <a:spLocks noChangeArrowheads="1"/>
          </p:cNvSpPr>
          <p:nvPr/>
        </p:nvSpPr>
        <p:spPr bwMode="auto">
          <a:xfrm>
            <a:off x="914400" y="1295400"/>
            <a:ext cx="7239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/>
              <a:t>Get Involved</a:t>
            </a:r>
            <a:r>
              <a:rPr lang="en-US" sz="2400" dirty="0"/>
              <a:t>: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Sports, clubs, </a:t>
            </a:r>
            <a:r>
              <a:rPr lang="en-US" sz="2400" dirty="0" smtClean="0"/>
              <a:t>volunteer to gain experience, </a:t>
            </a:r>
            <a:r>
              <a:rPr lang="en-US" sz="2400" dirty="0"/>
              <a:t>leadership opportunities</a:t>
            </a:r>
          </a:p>
          <a:p>
            <a:r>
              <a:rPr lang="en-US" sz="2400" b="1" dirty="0"/>
              <a:t>Have a Vision</a:t>
            </a:r>
            <a:r>
              <a:rPr lang="en-US" sz="2400" dirty="0"/>
              <a:t>:  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Strong grades are </a:t>
            </a:r>
            <a:r>
              <a:rPr lang="en-US" sz="2400" dirty="0" smtClean="0"/>
              <a:t>critical</a:t>
            </a:r>
          </a:p>
          <a:p>
            <a:pPr lvl="1">
              <a:buFont typeface="Arial" charset="0"/>
              <a:buChar char="•"/>
            </a:pPr>
            <a:r>
              <a:rPr lang="en-US" sz="2400" dirty="0" smtClean="0"/>
              <a:t>Research careers and colleges NOW</a:t>
            </a:r>
            <a:endParaRPr lang="en-US" sz="2400" dirty="0"/>
          </a:p>
          <a:p>
            <a:r>
              <a:rPr lang="en-US" sz="2400" b="1" dirty="0"/>
              <a:t>College and Career Readiness: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Testing: ASVAB, PSAT, SAT, ACT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Personality Inventories: Career Connections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Know where you stand: GPA, Transcripts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Visit colleges of interest, take tours</a:t>
            </a:r>
          </a:p>
          <a:p>
            <a:pPr lvl="1">
              <a:buFont typeface="Arial" charset="0"/>
              <a:buChar char="•"/>
            </a:pPr>
            <a:r>
              <a:rPr lang="en-US" sz="2400" dirty="0"/>
              <a:t>Plan for teacher recommendations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524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/>
                </a:solidFill>
              </a:rPr>
              <a:t>Next Step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Look up, write down (section D), and save 3 possible careers from Career Connections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/>
              <a:t>Look </a:t>
            </a:r>
            <a:r>
              <a:rPr lang="en-US" dirty="0" smtClean="0"/>
              <a:t>up careers </a:t>
            </a:r>
            <a:r>
              <a:rPr lang="en-US" dirty="0"/>
              <a:t>of interest at: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en-US" sz="1800" dirty="0"/>
              <a:t>   </a:t>
            </a:r>
            <a:r>
              <a:rPr lang="en-US" sz="1800" dirty="0">
                <a:hlinkClick r:id="rId2"/>
              </a:rPr>
              <a:t>www.guidancedirect.com</a:t>
            </a:r>
            <a:r>
              <a:rPr lang="en-US" sz="1800" dirty="0"/>
              <a:t> </a:t>
            </a:r>
            <a:r>
              <a:rPr lang="en-US" sz="3200" dirty="0"/>
              <a:t> </a:t>
            </a:r>
            <a:r>
              <a:rPr lang="en-US" sz="3200" dirty="0" smtClean="0"/>
              <a:t>- use cheat sheet</a:t>
            </a:r>
            <a:endParaRPr lang="en-US" sz="3200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Example: Veterinary </a:t>
            </a:r>
            <a:r>
              <a:rPr lang="en-US" dirty="0" smtClean="0"/>
              <a:t>Technician</a:t>
            </a:r>
            <a:endParaRPr lang="en-US" dirty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u="sng" dirty="0"/>
              <a:t>Fill out sections A-C on your Career Plan:</a:t>
            </a:r>
            <a:r>
              <a:rPr lang="en-US" dirty="0"/>
              <a:t> </a:t>
            </a:r>
            <a:r>
              <a:rPr lang="en-US" dirty="0" smtClean="0"/>
              <a:t>(follow </a:t>
            </a:r>
            <a:r>
              <a:rPr lang="en-US" dirty="0"/>
              <a:t>example</a:t>
            </a:r>
            <a:r>
              <a:rPr lang="en-US" dirty="0" smtClean="0"/>
              <a:t>)</a:t>
            </a:r>
            <a:endParaRPr lang="en-US" u="sng" dirty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www.oxac.org/webpages/kkaschak/files/career_plan_example1.doc</a:t>
            </a:r>
            <a:r>
              <a:rPr lang="en-US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962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THE END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dirty="0" smtClean="0"/>
              <a:t>????Questions?????</a:t>
            </a:r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u="sng" dirty="0" smtClean="0"/>
              <a:t>You keep </a:t>
            </a:r>
            <a:r>
              <a:rPr lang="en-US" dirty="0" smtClean="0"/>
              <a:t>career conn. “cheat sheet”.</a:t>
            </a:r>
          </a:p>
          <a:p>
            <a:pPr algn="ctr" eaLnBrk="1" hangingPunct="1">
              <a:buFontTx/>
              <a:buNone/>
            </a:pPr>
            <a:r>
              <a:rPr lang="en-US" u="sng" dirty="0" smtClean="0"/>
              <a:t>I’ll collect</a:t>
            </a:r>
            <a:r>
              <a:rPr lang="en-US" dirty="0" smtClean="0"/>
              <a:t> 4-year plan for later.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If you want a copy, come see me!</a:t>
            </a:r>
          </a:p>
        </p:txBody>
      </p:sp>
    </p:spTree>
    <p:extLst>
      <p:ext uri="{BB962C8B-B14F-4D97-AF65-F5344CB8AC3E}">
        <p14:creationId xmlns:p14="http://schemas.microsoft.com/office/powerpoint/2010/main" val="227496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2"/>
                </a:solidFill>
              </a:rPr>
              <a:t>KEY QUESTIONS FOR TODAY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/>
              <a:t>I</a:t>
            </a:r>
            <a:r>
              <a:rPr lang="en-US" dirty="0" smtClean="0"/>
              <a:t>s it important to do well in high school?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What is “successful” in high school</a:t>
            </a:r>
            <a:r>
              <a:rPr lang="en-US" dirty="0"/>
              <a:t>?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dirty="0" smtClean="0"/>
              <a:t>How can I be successful in high school?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is my personality type and what careers may match that?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</a:rPr>
              <a:t>Flow Chart of 4-year Planning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895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www.oxac.org/webpages/kkaschak/files/freshman%204yr%20flow_chart.docx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names and username/passwords to each 4 year plan</a:t>
            </a:r>
          </a:p>
          <a:p>
            <a:r>
              <a:rPr lang="en-US" dirty="0" smtClean="0"/>
              <a:t>Look for 12 grade students in each period SH to help out</a:t>
            </a:r>
          </a:p>
          <a:p>
            <a:r>
              <a:rPr lang="en-US" dirty="0" smtClean="0"/>
              <a:t>Ask Jena for additional day-I can “sub” for 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001000" cy="5486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800" b="1" dirty="0" smtClean="0">
                <a:solidFill>
                  <a:srgbClr val="BF0000"/>
                </a:solidFill>
              </a:rPr>
              <a:t>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High School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800" b="1" dirty="0" smtClean="0">
              <a:solidFill>
                <a:srgbClr val="B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800" b="1" dirty="0" smtClean="0">
                <a:solidFill>
                  <a:srgbClr val="BF0000"/>
                </a:solidFill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College Readiness &amp; Career Readiness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800" b="1" dirty="0" smtClean="0">
              <a:solidFill>
                <a:srgbClr val="B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1800" b="1" dirty="0" smtClean="0"/>
              <a:t>The knowledge, skills, and habits that make you successful in high school are the same that will make you successful in college, careers and life!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1800" b="1" dirty="0" smtClean="0"/>
              <a:t>Bell Ringer question: What do </a:t>
            </a:r>
            <a:r>
              <a:rPr lang="en-US" sz="1800" b="1" u="sng" dirty="0" smtClean="0"/>
              <a:t>YOU</a:t>
            </a:r>
            <a:r>
              <a:rPr lang="en-US" sz="1800" b="1" dirty="0" smtClean="0"/>
              <a:t> want out of a job?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1800" u="sng" dirty="0" smtClean="0"/>
              <a:t>Pays enough money </a:t>
            </a:r>
            <a:r>
              <a:rPr lang="en-US" sz="1800" dirty="0" smtClean="0"/>
              <a:t>to support a family well above the poverty level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1800" u="sng" dirty="0" smtClean="0"/>
              <a:t>Provides benefits </a:t>
            </a:r>
            <a:r>
              <a:rPr lang="en-US" sz="1800" dirty="0" smtClean="0"/>
              <a:t>(health, dental, retirement, etc.)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sz="1800" u="sng" dirty="0" smtClean="0"/>
              <a:t>Offers clear pathways for career advancement </a:t>
            </a:r>
            <a:r>
              <a:rPr lang="en-US" sz="1800" dirty="0" smtClean="0"/>
              <a:t>through further education and training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</a:pPr>
            <a:endParaRPr lang="en-US" sz="1800" dirty="0" smtClean="0"/>
          </a:p>
          <a:p>
            <a:pPr marL="609600" indent="-609600"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1000" dirty="0" smtClean="0"/>
              <a:t>Research by Achieve, ACT, and others</a:t>
            </a: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800" b="1" dirty="0" smtClean="0">
              <a:solidFill>
                <a:srgbClr val="BF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800" b="1" dirty="0" smtClean="0">
                <a:solidFill>
                  <a:srgbClr val="BF0000"/>
                </a:solidFill>
              </a:rPr>
              <a:t> </a:t>
            </a:r>
          </a:p>
        </p:txBody>
      </p:sp>
      <p:sp>
        <p:nvSpPr>
          <p:cNvPr id="17410" name="Down Arrow 8"/>
          <p:cNvSpPr>
            <a:spLocks noChangeArrowheads="1"/>
          </p:cNvSpPr>
          <p:nvPr/>
        </p:nvSpPr>
        <p:spPr bwMode="auto">
          <a:xfrm>
            <a:off x="4495800" y="1066800"/>
            <a:ext cx="3048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68707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Pyramid of Life Success</a:t>
            </a:r>
          </a:p>
        </p:txBody>
      </p:sp>
      <p:sp>
        <p:nvSpPr>
          <p:cNvPr id="2868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1828800"/>
            <a:ext cx="3771900" cy="3886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800" dirty="0" smtClean="0"/>
              <a:t>So high school success leads to college success which leads to career success!</a:t>
            </a:r>
            <a:endParaRPr lang="en-US" dirty="0" smtClean="0"/>
          </a:p>
        </p:txBody>
      </p:sp>
      <p:grpSp>
        <p:nvGrpSpPr>
          <p:cNvPr id="2" name="Diagram 16"/>
          <p:cNvGrpSpPr>
            <a:grpSpLocks noChangeAspect="1"/>
          </p:cNvGrpSpPr>
          <p:nvPr/>
        </p:nvGrpSpPr>
        <p:grpSpPr bwMode="auto">
          <a:xfrm>
            <a:off x="4751388" y="1919288"/>
            <a:ext cx="3489325" cy="3476625"/>
            <a:chOff x="2993" y="1209"/>
            <a:chExt cx="2198" cy="2190"/>
          </a:xfrm>
        </p:grpSpPr>
        <p:sp>
          <p:nvSpPr>
            <p:cNvPr id="3" name="_s28678"/>
            <p:cNvSpPr>
              <a:spLocks noChangeArrowheads="1"/>
            </p:cNvSpPr>
            <p:nvPr/>
          </p:nvSpPr>
          <p:spPr bwMode="auto">
            <a:xfrm flipV="1">
              <a:off x="3727" y="1356"/>
              <a:ext cx="730" cy="632"/>
            </a:xfrm>
            <a:custGeom>
              <a:avLst/>
              <a:gdLst>
                <a:gd name="G0" fmla="+- 10800 0 0"/>
                <a:gd name="G1" fmla="+- 21600 0 10800"/>
                <a:gd name="G2" fmla="*/ 10800 1 2"/>
                <a:gd name="G3" fmla="+- 21600 0 G2"/>
                <a:gd name="G4" fmla="+/ 10800 21600 2"/>
                <a:gd name="G5" fmla="+/ G1 0 2"/>
                <a:gd name="G6" fmla="*/ 21600 21600 10800"/>
                <a:gd name="G7" fmla="*/ G6 1 2"/>
                <a:gd name="G8" fmla="+- 21600 0 G7"/>
                <a:gd name="G9" fmla="*/ 21600 1 2"/>
                <a:gd name="G10" fmla="+- 10800 0 G9"/>
                <a:gd name="G11" fmla="?: G10 G8 0"/>
                <a:gd name="G12" fmla="?: G10 G7 21600"/>
                <a:gd name="T0" fmla="*/ 16200 w 21600"/>
                <a:gd name="T1" fmla="*/ 10800 h 21600"/>
                <a:gd name="T2" fmla="*/ 10800 w 21600"/>
                <a:gd name="T3" fmla="*/ 21600 h 21600"/>
                <a:gd name="T4" fmla="*/ 5400 w 21600"/>
                <a:gd name="T5" fmla="*/ 10800 h 21600"/>
                <a:gd name="T6" fmla="*/ 10800 w 21600"/>
                <a:gd name="T7" fmla="*/ 0 h 21600"/>
                <a:gd name="T8" fmla="*/ 7200 w 21600"/>
                <a:gd name="T9" fmla="*/ 7200 h 21600"/>
                <a:gd name="T10" fmla="*/ 14400 w 21600"/>
                <a:gd name="T11" fmla="*/ 144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10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$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and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happiness</a:t>
              </a:r>
            </a:p>
          </p:txBody>
        </p:sp>
        <p:sp>
          <p:nvSpPr>
            <p:cNvPr id="4" name="_s28679"/>
            <p:cNvSpPr>
              <a:spLocks noChangeArrowheads="1"/>
            </p:cNvSpPr>
            <p:nvPr/>
          </p:nvSpPr>
          <p:spPr bwMode="auto">
            <a:xfrm flipV="1">
              <a:off x="3362" y="1988"/>
              <a:ext cx="1460" cy="6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College/Post HS 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Specialized training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for your career</a:t>
              </a:r>
            </a:p>
          </p:txBody>
        </p:sp>
        <p:sp>
          <p:nvSpPr>
            <p:cNvPr id="5" name="_s28680"/>
            <p:cNvSpPr>
              <a:spLocks noChangeArrowheads="1"/>
            </p:cNvSpPr>
            <p:nvPr/>
          </p:nvSpPr>
          <p:spPr bwMode="auto">
            <a:xfrm flipV="1">
              <a:off x="2997" y="2620"/>
              <a:ext cx="2190" cy="633"/>
            </a:xfrm>
            <a:custGeom>
              <a:avLst/>
              <a:gdLst>
                <a:gd name="G0" fmla="+- 3600 0 0"/>
                <a:gd name="G1" fmla="+- 21600 0 3600"/>
                <a:gd name="G2" fmla="*/ 3600 1 2"/>
                <a:gd name="G3" fmla="+- 21600 0 G2"/>
                <a:gd name="G4" fmla="+/ 3600 21600 2"/>
                <a:gd name="G5" fmla="+/ G1 0 2"/>
                <a:gd name="G6" fmla="*/ 21600 21600 3600"/>
                <a:gd name="G7" fmla="*/ G6 1 2"/>
                <a:gd name="G8" fmla="+- 21600 0 G7"/>
                <a:gd name="G9" fmla="*/ 21600 1 2"/>
                <a:gd name="G10" fmla="+- 3600 0 G9"/>
                <a:gd name="G11" fmla="?: G10 G8 0"/>
                <a:gd name="G12" fmla="?: G10 G7 21600"/>
                <a:gd name="T0" fmla="*/ 19800 w 21600"/>
                <a:gd name="T1" fmla="*/ 10800 h 21600"/>
                <a:gd name="T2" fmla="*/ 10800 w 21600"/>
                <a:gd name="T3" fmla="*/ 21600 h 21600"/>
                <a:gd name="T4" fmla="*/ 1800 w 21600"/>
                <a:gd name="T5" fmla="*/ 10800 h 21600"/>
                <a:gd name="T6" fmla="*/ 10800 w 21600"/>
                <a:gd name="T7" fmla="*/ 0 h 21600"/>
                <a:gd name="T8" fmla="*/ 3600 w 21600"/>
                <a:gd name="T9" fmla="*/ 3600 h 21600"/>
                <a:gd name="T10" fmla="*/ 18000 w 21600"/>
                <a:gd name="T11" fmla="*/ 180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4669" algn="in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High School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Foundational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hatbits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, skills and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knowledge needed for college – success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rPr>
                <a:t>here dictates future success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01000" cy="160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2"/>
                </a:solidFill>
              </a:rPr>
              <a:t>HOW MUCH MONEY 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mtClean="0">
                <a:solidFill>
                  <a:schemeClr val="tx2"/>
                </a:solidFill>
              </a:rPr>
              <a:t>IS ENOUGH?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z="1800" smtClean="0">
                <a:solidFill>
                  <a:schemeClr val="tx2"/>
                </a:solidFill>
              </a:rPr>
              <a:t>(and is college needed to make that much)</a:t>
            </a:r>
            <a:endParaRPr lang="en-US" smtClean="0">
              <a:solidFill>
                <a:schemeClr val="tx2"/>
              </a:solidFill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001000" cy="3962400"/>
          </a:xfrm>
        </p:spPr>
        <p:txBody>
          <a:bodyPr/>
          <a:lstStyle/>
          <a:p>
            <a:pPr marL="609600" indent="-609600"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800" dirty="0" smtClean="0"/>
              <a:t>How much </a:t>
            </a:r>
            <a:r>
              <a:rPr lang="en-US" sz="2800" u="sng" dirty="0" smtClean="0"/>
              <a:t>money</a:t>
            </a:r>
            <a:r>
              <a:rPr lang="en-US" sz="2800" dirty="0" smtClean="0"/>
              <a:t> you want to make in a year?</a:t>
            </a:r>
          </a:p>
          <a:p>
            <a:pPr marL="609600" indent="-609600"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800" u="sng" dirty="0" smtClean="0"/>
          </a:p>
          <a:p>
            <a:pPr marL="609600" indent="-609600"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r>
              <a:rPr lang="en-US" sz="2800" u="sng" dirty="0" smtClean="0"/>
              <a:t>MONEY:</a:t>
            </a:r>
            <a:r>
              <a:rPr lang="en-US" sz="2800" dirty="0" smtClean="0"/>
              <a:t>			</a:t>
            </a:r>
            <a:r>
              <a:rPr lang="en-US" sz="2800" u="sng" dirty="0" smtClean="0"/>
              <a:t>IS COLLEGE NEEDED?</a:t>
            </a:r>
          </a:p>
          <a:p>
            <a:pPr marL="609600" indent="-609600" algn="ctr" eaLnBrk="1" hangingPunct="1">
              <a:lnSpc>
                <a:spcPct val="80000"/>
              </a:lnSpc>
              <a:spcAft>
                <a:spcPct val="20000"/>
              </a:spcAft>
              <a:buFontTx/>
              <a:buNone/>
            </a:pPr>
            <a:endParaRPr lang="en-US" sz="2800" u="sng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HOW MUCH EDUCATION DO YOU THINK IS NEEDED FOR A SPECIFIC ANNUAL SALARY? Look here: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1200" dirty="0" smtClean="0"/>
              <a:t>		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www.oxac.org/webpages/kkaschak/files/why-go-to-college.pdf</a:t>
            </a:r>
            <a:r>
              <a:rPr lang="en-US" sz="1200" dirty="0" smtClean="0"/>
              <a:t> 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371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tx2"/>
                </a:solidFill>
              </a:rPr>
              <a:t>HOW TO GET THAT JOB: </a:t>
            </a:r>
            <a:br>
              <a:rPr lang="en-US" sz="4000" smtClean="0">
                <a:solidFill>
                  <a:schemeClr val="tx2"/>
                </a:solidFill>
              </a:rPr>
            </a:br>
            <a:r>
              <a:rPr lang="en-US" sz="4000" smtClean="0">
                <a:solidFill>
                  <a:schemeClr val="tx2"/>
                </a:solidFill>
              </a:rPr>
              <a:t>FIRST - HIGH SCHOOL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95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400" u="sng" dirty="0"/>
              <a:t>VOLUNTEER/WORK </a:t>
            </a:r>
            <a:r>
              <a:rPr lang="en-US" sz="2400" u="sng" dirty="0" smtClean="0"/>
              <a:t>EXPERIENCE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   	You do not really KNOW a job unless you try it!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en-US" sz="2400" u="sng" dirty="0"/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arabicParenR" startAt="2"/>
            </a:pPr>
            <a:r>
              <a:rPr lang="en-US" sz="2400" u="sng" dirty="0" smtClean="0"/>
              <a:t>CHALLENGING HIGH SCHOOL COURSES</a:t>
            </a: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	What are challenging high school courses?</a:t>
            </a: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1200" u="sng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Regents/local diploma (okay)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Advanced Regents diploma (better &amp; </a:t>
            </a:r>
            <a:r>
              <a:rPr lang="en-US" sz="2400" u="sng" dirty="0" smtClean="0"/>
              <a:t>expected </a:t>
            </a:r>
            <a:r>
              <a:rPr lang="en-US" sz="2400" dirty="0" smtClean="0"/>
              <a:t>at 4-year SUNY schools)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dirty="0" smtClean="0"/>
              <a:t>Advanced Regents diploma with University Level Classes including Calculus, Chemistry, and Physics (best)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</a:rPr>
              <a:t>HOW TO GET THAT JOB: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FIRST - HIGH SCHOOL</a:t>
            </a:r>
            <a:endParaRPr lang="en-US" sz="3200" b="1" dirty="0" smtClean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1746" name="Line 5"/>
          <p:cNvSpPr>
            <a:spLocks noChangeShapeType="1"/>
          </p:cNvSpPr>
          <p:nvPr/>
        </p:nvSpPr>
        <p:spPr bwMode="auto">
          <a:xfrm>
            <a:off x="1981200" y="5715000"/>
            <a:ext cx="4876800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1747" name="TextBox 7"/>
          <p:cNvSpPr txBox="1">
            <a:spLocks noChangeArrowheads="1"/>
          </p:cNvSpPr>
          <p:nvPr/>
        </p:nvSpPr>
        <p:spPr bwMode="auto">
          <a:xfrm>
            <a:off x="457200" y="1143000"/>
            <a:ext cx="8077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/>
              <a:t>3) </a:t>
            </a:r>
            <a:r>
              <a:rPr lang="en-US" sz="2400" u="sng"/>
              <a:t>DIPLOMA REQUIREMENTS</a:t>
            </a:r>
            <a:endParaRPr lang="en-US" sz="2400"/>
          </a:p>
          <a:p>
            <a:pPr eaLnBrk="0" hangingPunct="0"/>
            <a:r>
              <a:rPr lang="en-US" sz="2400"/>
              <a:t>	</a:t>
            </a:r>
            <a:r>
              <a:rPr lang="en-US" sz="2000"/>
              <a:t>	a. COURSE REQUIREMENTS</a:t>
            </a:r>
            <a:endParaRPr lang="en-US" sz="2400"/>
          </a:p>
          <a:p>
            <a:pPr eaLnBrk="0" hangingPunct="0"/>
            <a:r>
              <a:rPr lang="en-US"/>
              <a:t> </a:t>
            </a:r>
          </a:p>
          <a:p>
            <a:pPr eaLnBrk="0" hangingPunct="0"/>
            <a:endParaRPr lang="en-US"/>
          </a:p>
          <a:p>
            <a:pPr eaLnBrk="0" hangingPunct="0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154422"/>
              </p:ext>
            </p:extLst>
          </p:nvPr>
        </p:nvGraphicFramePr>
        <p:xfrm>
          <a:off x="1524000" y="2057400"/>
          <a:ext cx="6629400" cy="40385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2209800"/>
                <a:gridCol w="2209800"/>
              </a:tblGrid>
              <a:tr h="7167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Regents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r>
                        <a:rPr lang="en-US" baseline="0" dirty="0" smtClean="0"/>
                        <a:t> Regents Diploma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Visual Arts/Music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</a:tr>
              <a:tr h="41523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Foreign Language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(or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art/tech sequence)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90" name="TextBox 10"/>
          <p:cNvSpPr txBox="1">
            <a:spLocks noChangeArrowheads="1"/>
          </p:cNvSpPr>
          <p:nvPr/>
        </p:nvSpPr>
        <p:spPr bwMode="auto">
          <a:xfrm>
            <a:off x="3200400" y="61722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22 Credits Minimum for Both Diplomas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tx2"/>
                </a:solidFill>
              </a:rPr>
              <a:t>HOW TO GET THAT JOB: 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FIRST - HIGH SCHOOL</a:t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2000" dirty="0" smtClean="0"/>
              <a:t>b.  REGENTS EXAM REQUIREMENTS</a:t>
            </a:r>
            <a:endParaRPr lang="en-US" sz="4000" dirty="0">
              <a:solidFill>
                <a:schemeClr val="tx2">
                  <a:satMod val="20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033357"/>
              </p:ext>
            </p:extLst>
          </p:nvPr>
        </p:nvGraphicFramePr>
        <p:xfrm>
          <a:off x="914400" y="1676400"/>
          <a:ext cx="7086600" cy="43810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/>
                <a:gridCol w="2362200"/>
                <a:gridCol w="2362200"/>
              </a:tblGrid>
              <a:tr h="8320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Regents Diploma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</a:t>
                      </a:r>
                      <a:r>
                        <a:rPr lang="en-US" baseline="0" dirty="0" smtClean="0"/>
                        <a:t> Regents Diploma</a:t>
                      </a:r>
                      <a:endParaRPr lang="en-US" dirty="0"/>
                    </a:p>
                  </a:txBody>
                  <a:tcPr/>
                </a:tc>
              </a:tr>
              <a:tr h="448617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11</a:t>
                      </a:r>
                      <a:endParaRPr lang="en-US" dirty="0"/>
                    </a:p>
                  </a:txBody>
                  <a:tcPr/>
                </a:tc>
              </a:tr>
              <a:tr h="582448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II, US History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II, US History</a:t>
                      </a:r>
                      <a:endParaRPr lang="en-US" dirty="0"/>
                    </a:p>
                  </a:txBody>
                  <a:tcPr/>
                </a:tc>
              </a:tr>
              <a:tr h="4486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Science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 Science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(ES or Bio, but Oxford students WILL take both anyway)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2 Science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( 2 of ES, Bio, </a:t>
                      </a:r>
                      <a:r>
                        <a:rPr lang="en-US" sz="1200" baseline="0" dirty="0" err="1" smtClean="0">
                          <a:solidFill>
                            <a:srgbClr val="FF0000"/>
                          </a:solidFill>
                        </a:rPr>
                        <a:t>Chem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or Physics)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86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Mathematics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 Math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(usually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</a:rPr>
                        <a:t>alg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3 Math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rgbClr val="FF0000"/>
                          </a:solidFill>
                        </a:rPr>
                        <a:t>alg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, geo, trig)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861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Foreign Language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Pass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Local Exam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(No Regents)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861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At Least 5 Regents Exams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At Least 8 Regents Exams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862</TotalTime>
  <Words>616</Words>
  <Application>Microsoft Office PowerPoint</Application>
  <PresentationFormat>On-screen Show (4:3)</PresentationFormat>
  <Paragraphs>167</Paragraphs>
  <Slides>14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Georgia</vt:lpstr>
      <vt:lpstr>Wingdings</vt:lpstr>
      <vt:lpstr>Crayons</vt:lpstr>
      <vt:lpstr>Bell Ringer: What do you want from a job? </vt:lpstr>
      <vt:lpstr>KEY QUESTIONS FOR TODAY</vt:lpstr>
      <vt:lpstr>Flow Chart of 4-year Planning</vt:lpstr>
      <vt:lpstr>PowerPoint Presentation</vt:lpstr>
      <vt:lpstr>Pyramid of Life Success</vt:lpstr>
      <vt:lpstr>HOW MUCH MONEY  IS ENOUGH? (and is college needed to make that much)</vt:lpstr>
      <vt:lpstr>HOW TO GET THAT JOB:  FIRST - HIGH SCHOOL</vt:lpstr>
      <vt:lpstr>HOW TO GET THAT JOB:  FIRST - HIGH SCHOOL</vt:lpstr>
      <vt:lpstr>HOW TO GET THAT JOB:  FIRST - HIGH SCHOOL b.  REGENTS EXAM REQUIREMENTS</vt:lpstr>
      <vt:lpstr>HOW TO GET THAT JOB:  FIRST - HIGH SCHOOL</vt:lpstr>
      <vt:lpstr>How do you do well in your classes? (What other students say!!!!!!)</vt:lpstr>
      <vt:lpstr>Plan For Your Future Now!</vt:lpstr>
      <vt:lpstr>Next Step Look up, write down (section D), and save 3 possible careers from Career Connections</vt:lpstr>
      <vt:lpstr>THE END</vt:lpstr>
    </vt:vector>
  </TitlesOfParts>
  <Company>ONC BOCES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HIGH SCHOOL</dc:title>
  <dc:creator>Kris Kaschak</dc:creator>
  <cp:lastModifiedBy>Owner</cp:lastModifiedBy>
  <cp:revision>93</cp:revision>
  <dcterms:created xsi:type="dcterms:W3CDTF">2010-11-07T13:05:56Z</dcterms:created>
  <dcterms:modified xsi:type="dcterms:W3CDTF">2013-11-11T19:32:30Z</dcterms:modified>
</cp:coreProperties>
</file>