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notesMasterIdLst>
    <p:notesMasterId r:id="rId16"/>
  </p:notesMasterIdLst>
  <p:sldIdLst>
    <p:sldId id="256" r:id="rId2"/>
    <p:sldId id="259" r:id="rId3"/>
    <p:sldId id="281" r:id="rId4"/>
    <p:sldId id="261" r:id="rId5"/>
    <p:sldId id="279" r:id="rId6"/>
    <p:sldId id="269" r:id="rId7"/>
    <p:sldId id="265" r:id="rId8"/>
    <p:sldId id="278" r:id="rId9"/>
    <p:sldId id="277" r:id="rId10"/>
    <p:sldId id="271" r:id="rId11"/>
    <p:sldId id="272" r:id="rId12"/>
    <p:sldId id="275" r:id="rId13"/>
    <p:sldId id="268" r:id="rId14"/>
    <p:sldId id="280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/>
            </a:lvl1pPr>
          </a:lstStyle>
          <a:p>
            <a:pPr>
              <a:defRPr/>
            </a:pPr>
            <a:fld id="{49A66CEA-4FED-470F-BD80-73B2104852AC}" type="datetimeFigureOut">
              <a:rPr lang="en-US"/>
              <a:pPr>
                <a:defRPr/>
              </a:pPr>
              <a:t>11/11/2013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defRPr sz="1200"/>
            </a:lvl1pPr>
          </a:lstStyle>
          <a:p>
            <a:pPr>
              <a:defRPr/>
            </a:pPr>
            <a:fld id="{52559E01-C976-43D3-9F58-A9DD68DFE6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5196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06FDF56-14EE-4B3C-907A-08A9E4595265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197271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9" cy="667"/>
              <a:chOff x="4986" y="2752"/>
              <a:chExt cx="469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4" y="2873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0ADBF4-ACD0-4985-B2B9-BE9176C8FD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14B9B4-93C3-44A8-83BC-FE189E3E50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C37871-AAC7-4434-9F7C-1927D587C5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192AEC-E738-4E68-ABC4-4866E936D6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254474-5CA0-4DD3-8387-216D7C1555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163D0-1DC2-4826-B8EB-13F1418FDD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1AAABC-0156-43DF-A4C7-8B51908606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5C160C-BE5C-4533-88F1-731474F3B6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AB00D3-7CB6-4454-B723-52ED82A871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904FDF-DB9D-4A59-A93E-3BA1477440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3E709-5A66-4C61-BC89-62EFCF2DEE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AA671B-3434-4562-8D18-3FDF03F3ED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451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/>
            </a:lvl1pPr>
          </a:lstStyle>
          <a:p>
            <a:pPr>
              <a:defRPr/>
            </a:pPr>
            <a:fld id="{F081EF92-2798-40CE-A82D-1DFAAC0B9E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4520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64521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grpSp>
        <p:nvGrpSpPr>
          <p:cNvPr id="1034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64523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64524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64525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64526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64527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64528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64529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64530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64531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grpSp>
          <p:nvGrpSpPr>
            <p:cNvPr id="1060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061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64534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/>
                </a:p>
              </p:txBody>
            </p:sp>
            <p:sp>
              <p:nvSpPr>
                <p:cNvPr id="64535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/>
                </a:p>
              </p:txBody>
            </p:sp>
            <p:sp>
              <p:nvSpPr>
                <p:cNvPr id="64536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/>
                </a:p>
              </p:txBody>
            </p:sp>
          </p:grpSp>
          <p:sp>
            <p:nvSpPr>
              <p:cNvPr id="64537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64538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64539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grpSp>
            <p:nvGrpSpPr>
              <p:cNvPr id="1065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64541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/>
                </a:p>
              </p:txBody>
            </p:sp>
            <p:sp>
              <p:nvSpPr>
                <p:cNvPr id="64542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/>
                </a:p>
              </p:txBody>
            </p:sp>
            <p:sp>
              <p:nvSpPr>
                <p:cNvPr id="64543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/>
                </a:p>
              </p:txBody>
            </p:sp>
            <p:sp>
              <p:nvSpPr>
                <p:cNvPr id="64544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/>
                </a:p>
              </p:txBody>
            </p:sp>
            <p:sp>
              <p:nvSpPr>
                <p:cNvPr id="64545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/>
                </a:p>
              </p:txBody>
            </p:sp>
            <p:sp>
              <p:nvSpPr>
                <p:cNvPr id="64546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/>
                </a:p>
              </p:txBody>
            </p:sp>
            <p:sp>
              <p:nvSpPr>
                <p:cNvPr id="64547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/>
                </a:p>
              </p:txBody>
            </p:sp>
            <p:sp>
              <p:nvSpPr>
                <p:cNvPr id="64548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/>
                </a:p>
              </p:txBody>
            </p:sp>
          </p:grpSp>
        </p:grpSp>
      </p:grpSp>
      <p:grpSp>
        <p:nvGrpSpPr>
          <p:cNvPr id="1035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64550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64551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</p:grpSp>
      <p:grpSp>
        <p:nvGrpSpPr>
          <p:cNvPr id="1036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037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64554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grpSp>
            <p:nvGrpSpPr>
              <p:cNvPr id="1040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64556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/>
                </a:p>
              </p:txBody>
            </p:sp>
            <p:sp>
              <p:nvSpPr>
                <p:cNvPr id="64557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55" y="325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/>
                </a:p>
              </p:txBody>
            </p:sp>
            <p:sp>
              <p:nvSpPr>
                <p:cNvPr id="64558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65" y="175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/>
                </a:p>
              </p:txBody>
            </p:sp>
            <p:sp>
              <p:nvSpPr>
                <p:cNvPr id="64559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/>
                </a:p>
              </p:txBody>
            </p:sp>
            <p:sp>
              <p:nvSpPr>
                <p:cNvPr id="64560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304" y="890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/>
                </a:p>
              </p:txBody>
            </p:sp>
            <p:sp>
              <p:nvSpPr>
                <p:cNvPr id="64561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799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/>
                </a:p>
              </p:txBody>
            </p:sp>
            <p:sp>
              <p:nvSpPr>
                <p:cNvPr id="64562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/>
                </a:p>
              </p:txBody>
            </p:sp>
            <p:sp>
              <p:nvSpPr>
                <p:cNvPr id="64563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54" y="135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/>
                </a:p>
              </p:txBody>
            </p:sp>
          </p:grpSp>
        </p:grpSp>
        <p:sp>
          <p:nvSpPr>
            <p:cNvPr id="64564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9" r:id="rId2"/>
    <p:sldLayoutId id="2147483718" r:id="rId3"/>
    <p:sldLayoutId id="2147483717" r:id="rId4"/>
    <p:sldLayoutId id="2147483716" r:id="rId5"/>
    <p:sldLayoutId id="2147483715" r:id="rId6"/>
    <p:sldLayoutId id="2147483714" r:id="rId7"/>
    <p:sldLayoutId id="2147483713" r:id="rId8"/>
    <p:sldLayoutId id="2147483712" r:id="rId9"/>
    <p:sldLayoutId id="2147483711" r:id="rId10"/>
    <p:sldLayoutId id="2147483710" r:id="rId11"/>
    <p:sldLayoutId id="214748370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xac.org/webpages/kkaschak/files/2013_admissions_4yr.pdf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xac.org/webpages/kkaschak/files/career_plan_example1.doc" TargetMode="External"/><Relationship Id="rId2" Type="http://schemas.openxmlformats.org/officeDocument/2006/relationships/hyperlink" Target="http://www.guidancedirect.com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xac.org/webpages/kkaschak/files/freshman%204yr%20flow_chart.doc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xac.org/webpages/kkaschak/files/why-go-to-college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66800" y="1981200"/>
            <a:ext cx="6781800" cy="2590800"/>
          </a:xfrm>
        </p:spPr>
        <p:txBody>
          <a:bodyPr/>
          <a:lstStyle/>
          <a:p>
            <a:pPr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u="sng" dirty="0" smtClean="0"/>
              <a:t>Bell Ringer: </a:t>
            </a:r>
            <a:r>
              <a:rPr lang="en-US" dirty="0" smtClean="0"/>
              <a:t>What do you want from a job?</a:t>
            </a:r>
            <a:br>
              <a:rPr lang="en-US" dirty="0" smtClean="0"/>
            </a:br>
            <a:endParaRPr lang="en-US" sz="2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1371600"/>
          </a:xfrm>
        </p:spPr>
        <p:txBody>
          <a:bodyPr/>
          <a:lstStyle/>
          <a:p>
            <a:pPr eaLnBrk="1" hangingPunct="1"/>
            <a:r>
              <a:rPr lang="en-US" sz="4000" smtClean="0">
                <a:solidFill>
                  <a:schemeClr val="tx2"/>
                </a:solidFill>
              </a:rPr>
              <a:t>HOW TO GET THAT JOB: </a:t>
            </a:r>
            <a:br>
              <a:rPr lang="en-US" sz="4000" smtClean="0">
                <a:solidFill>
                  <a:schemeClr val="tx2"/>
                </a:solidFill>
              </a:rPr>
            </a:br>
            <a:r>
              <a:rPr lang="en-US" sz="4000" smtClean="0">
                <a:solidFill>
                  <a:schemeClr val="tx2"/>
                </a:solidFill>
              </a:rPr>
              <a:t>FIRST - HIGH SCHOOL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924800" cy="4495800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sz="2400" u="sng" dirty="0" smtClean="0"/>
              <a:t>4) SUCCESS IN HIGH SCHOOL COURSES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sz="2400" dirty="0"/>
              <a:t>	</a:t>
            </a:r>
            <a:r>
              <a:rPr lang="en-US" sz="2400" dirty="0" smtClean="0"/>
              <a:t>What is considered “success” in HS courses?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en-US" sz="1200" dirty="0" smtClean="0"/>
          </a:p>
          <a:p>
            <a:pPr marL="609600" indent="-609600" eaLnBrk="1" hangingPunct="1">
              <a:lnSpc>
                <a:spcPct val="80000"/>
              </a:lnSpc>
            </a:pPr>
            <a:r>
              <a:rPr lang="en-US" sz="2400" dirty="0" smtClean="0"/>
              <a:t>Generally 85% or higher in classes is considered good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en-US" sz="1200" dirty="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sz="2400" u="sng" dirty="0" smtClean="0"/>
              <a:t>What do SUNY colleges think is “successful” in 2013</a:t>
            </a:r>
            <a:endParaRPr lang="en-US" sz="2400" dirty="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en-US" sz="2400" u="sng" dirty="0" smtClean="0"/>
          </a:p>
          <a:p>
            <a:pPr marL="609600" indent="-609600" eaLnBrk="1" hangingPunct="1">
              <a:lnSpc>
                <a:spcPct val="80000"/>
              </a:lnSpc>
            </a:pPr>
            <a:r>
              <a:rPr lang="en-US" sz="2400" dirty="0" smtClean="0"/>
              <a:t>SUNY Albany (GPA 88-94)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en-US" sz="2400" dirty="0" smtClean="0"/>
              <a:t>SUNY Binghamton (GPA 91-97)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en-US" sz="2400" dirty="0" smtClean="0"/>
              <a:t>SUNY Oneonta/Cortland (GPA 88-94)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en-US" sz="2400" dirty="0" smtClean="0"/>
              <a:t>Morrisville State-2 year College (GPA 78-86)</a:t>
            </a:r>
          </a:p>
          <a:p>
            <a:pPr marL="609600" indent="-609600" eaLnBrk="1" hangingPunct="1">
              <a:lnSpc>
                <a:spcPct val="80000"/>
              </a:lnSpc>
            </a:pPr>
            <a:endParaRPr lang="en-US" sz="2400" dirty="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sz="1200" dirty="0" smtClean="0"/>
              <a:t>	</a:t>
            </a:r>
            <a:r>
              <a:rPr lang="en-US" sz="1200" dirty="0">
                <a:hlinkClick r:id="rId2"/>
              </a:rPr>
              <a:t>http://</a:t>
            </a:r>
            <a:r>
              <a:rPr lang="en-US" sz="1200" dirty="0" smtClean="0">
                <a:hlinkClick r:id="rId2"/>
              </a:rPr>
              <a:t>www.oxac.org/webpages/kkaschak/files/2013_admissions_4yr.pdf</a:t>
            </a:r>
            <a:r>
              <a:rPr lang="en-US" sz="1200" dirty="0" smtClean="0"/>
              <a:t> 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22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12192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4000" dirty="0" smtClean="0">
                <a:solidFill>
                  <a:srgbClr val="FF0000"/>
                </a:solidFill>
              </a:rPr>
              <a:t>How do you do well in your classes?</a:t>
            </a:r>
            <a:br>
              <a:rPr lang="en-US" sz="4000" dirty="0" smtClean="0">
                <a:solidFill>
                  <a:srgbClr val="FF0000"/>
                </a:solidFill>
              </a:rPr>
            </a:br>
            <a:r>
              <a:rPr lang="en-US" sz="1800" dirty="0" smtClean="0">
                <a:solidFill>
                  <a:srgbClr val="FF0000"/>
                </a:solidFill>
              </a:rPr>
              <a:t>(What other students say!!!!!!)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8001000" cy="44958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en-US" sz="1800" dirty="0" smtClean="0"/>
          </a:p>
          <a:p>
            <a:pPr marL="609600" indent="-609600" eaLnBrk="1" hangingPunct="1">
              <a:lnSpc>
                <a:spcPct val="90000"/>
              </a:lnSpc>
              <a:spcAft>
                <a:spcPts val="600"/>
              </a:spcAft>
              <a:buSzPct val="200000"/>
            </a:pPr>
            <a:r>
              <a:rPr lang="en-US" sz="1800" b="1" dirty="0" smtClean="0"/>
              <a:t>Prioritize and set time aside for academics</a:t>
            </a:r>
          </a:p>
          <a:p>
            <a:pPr marL="609600" indent="-609600" eaLnBrk="1" hangingPunct="1">
              <a:lnSpc>
                <a:spcPct val="90000"/>
              </a:lnSpc>
              <a:spcAft>
                <a:spcPts val="600"/>
              </a:spcAft>
              <a:buSzPct val="200000"/>
            </a:pPr>
            <a:r>
              <a:rPr lang="en-US" sz="1800" b="1" dirty="0" smtClean="0"/>
              <a:t>Get homework done nightly</a:t>
            </a:r>
          </a:p>
          <a:p>
            <a:pPr marL="609600" indent="-609600" eaLnBrk="1" hangingPunct="1">
              <a:lnSpc>
                <a:spcPct val="90000"/>
              </a:lnSpc>
              <a:spcAft>
                <a:spcPts val="600"/>
              </a:spcAft>
              <a:buSzPct val="200000"/>
            </a:pPr>
            <a:r>
              <a:rPr lang="en-US" sz="1800" b="1" dirty="0" smtClean="0"/>
              <a:t>Use class time appropriately</a:t>
            </a:r>
          </a:p>
          <a:p>
            <a:pPr marL="609600" indent="-609600" eaLnBrk="1" hangingPunct="1">
              <a:lnSpc>
                <a:spcPct val="90000"/>
              </a:lnSpc>
              <a:spcAft>
                <a:spcPts val="600"/>
              </a:spcAft>
              <a:buSzPct val="200000"/>
            </a:pPr>
            <a:r>
              <a:rPr lang="en-US" sz="1800" b="1" dirty="0" smtClean="0"/>
              <a:t>Stay focused in class – take notes; it helps!</a:t>
            </a:r>
          </a:p>
          <a:p>
            <a:pPr marL="609600" indent="-609600" eaLnBrk="1" hangingPunct="1">
              <a:lnSpc>
                <a:spcPct val="90000"/>
              </a:lnSpc>
              <a:spcAft>
                <a:spcPts val="600"/>
              </a:spcAft>
              <a:buSzPct val="200000"/>
            </a:pPr>
            <a:r>
              <a:rPr lang="en-US" sz="1800" b="1" dirty="0" smtClean="0"/>
              <a:t>Hand in work on time </a:t>
            </a:r>
          </a:p>
          <a:p>
            <a:pPr marL="609600" indent="-609600" eaLnBrk="1" hangingPunct="1">
              <a:lnSpc>
                <a:spcPct val="90000"/>
              </a:lnSpc>
              <a:spcAft>
                <a:spcPts val="600"/>
              </a:spcAft>
              <a:buSzPct val="200000"/>
            </a:pPr>
            <a:r>
              <a:rPr lang="en-US" sz="1800" b="1" dirty="0" smtClean="0"/>
              <a:t>Be organized – use your planner</a:t>
            </a:r>
          </a:p>
          <a:p>
            <a:pPr marL="609600" indent="-609600" eaLnBrk="1" hangingPunct="1">
              <a:lnSpc>
                <a:spcPct val="90000"/>
              </a:lnSpc>
              <a:spcAft>
                <a:spcPts val="600"/>
              </a:spcAft>
              <a:buSzPct val="200000"/>
            </a:pPr>
            <a:r>
              <a:rPr lang="en-US" sz="1800" b="1" dirty="0" smtClean="0"/>
              <a:t>Don’t rely on extra-credit</a:t>
            </a:r>
          </a:p>
          <a:p>
            <a:pPr marL="609600" indent="-609600" eaLnBrk="1" hangingPunct="1">
              <a:lnSpc>
                <a:spcPct val="90000"/>
              </a:lnSpc>
              <a:spcAft>
                <a:spcPts val="600"/>
              </a:spcAft>
              <a:buSzPct val="200000"/>
            </a:pPr>
            <a:r>
              <a:rPr lang="en-US" sz="1800" b="1" dirty="0" smtClean="0"/>
              <a:t>Know that your teachers care</a:t>
            </a:r>
          </a:p>
          <a:p>
            <a:pPr marL="609600" indent="-609600" eaLnBrk="1" hangingPunct="1">
              <a:lnSpc>
                <a:spcPct val="90000"/>
              </a:lnSpc>
              <a:spcAft>
                <a:spcPts val="600"/>
              </a:spcAft>
              <a:buSzPct val="200000"/>
            </a:pPr>
            <a:r>
              <a:rPr lang="en-US" sz="1800" b="1" dirty="0" smtClean="0"/>
              <a:t>Ask questions!!!! And ask for help!!!!</a:t>
            </a:r>
          </a:p>
          <a:p>
            <a:pPr marL="0" indent="0" algn="ctr" eaLnBrk="1" hangingPunct="1">
              <a:lnSpc>
                <a:spcPct val="90000"/>
              </a:lnSpc>
              <a:spcAft>
                <a:spcPts val="600"/>
              </a:spcAft>
              <a:buSzPct val="200000"/>
              <a:buNone/>
            </a:pPr>
            <a:r>
              <a:rPr lang="en-US" sz="1800" b="1" dirty="0" smtClean="0"/>
              <a:t>THESE HABITS, IF YOU START NOW, WILL MAKE COLLEGE EASIER!!!!!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en-US" sz="1800" dirty="0" smtClean="0"/>
          </a:p>
          <a:p>
            <a:pPr marL="609600" indent="-609600" eaLnBrk="1" hangingPunct="1">
              <a:lnSpc>
                <a:spcPct val="90000"/>
              </a:lnSpc>
              <a:buFont typeface="Comic Sans MS" pitchFamily="66" charset="0"/>
              <a:buAutoNum type="arabicPeriod" startAt="3"/>
            </a:pPr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43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allAtOnce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820738"/>
          </a:xfrm>
        </p:spPr>
        <p:txBody>
          <a:bodyPr/>
          <a:lstStyle/>
          <a:p>
            <a:pPr eaLnBrk="1" hangingPunct="1"/>
            <a:r>
              <a:rPr lang="en-US" sz="4000" dirty="0" smtClean="0">
                <a:solidFill>
                  <a:srgbClr val="FF0000"/>
                </a:solidFill>
              </a:rPr>
              <a:t>Plan For Your Future Now!</a:t>
            </a:r>
            <a:endParaRPr lang="en-US" sz="4000" u="sng" dirty="0" smtClean="0">
              <a:solidFill>
                <a:srgbClr val="FF0000"/>
              </a:solidFill>
            </a:endParaRPr>
          </a:p>
        </p:txBody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438400"/>
            <a:ext cx="3657600" cy="34290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en-US" sz="1800" smtClean="0"/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en-US" sz="1800" smtClean="0"/>
          </a:p>
          <a:p>
            <a:pPr marL="609600" indent="-609600" eaLnBrk="1" hangingPunct="1">
              <a:lnSpc>
                <a:spcPct val="90000"/>
              </a:lnSpc>
              <a:buFont typeface="Comic Sans MS" pitchFamily="66" charset="0"/>
              <a:buAutoNum type="arabicPeriod" startAt="3"/>
            </a:pPr>
            <a:endParaRPr lang="en-US" sz="1800" smtClean="0"/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2000" y="1600200"/>
            <a:ext cx="4040188" cy="3846513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ct val="20000"/>
              </a:spcBef>
              <a:buFont typeface="Wingdings" pitchFamily="2" charset="2"/>
              <a:buNone/>
              <a:defRPr/>
            </a:pPr>
            <a:endParaRPr lang="en-US" sz="2700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2700" kern="0" dirty="0">
              <a:latin typeface="+mn-lt"/>
            </a:endParaRPr>
          </a:p>
        </p:txBody>
      </p:sp>
      <p:sp>
        <p:nvSpPr>
          <p:cNvPr id="10" name="Rectangle 4"/>
          <p:cNvSpPr txBox="1">
            <a:spLocks noChangeArrowheads="1"/>
          </p:cNvSpPr>
          <p:nvPr/>
        </p:nvSpPr>
        <p:spPr bwMode="auto">
          <a:xfrm>
            <a:off x="533400" y="1600200"/>
            <a:ext cx="4003675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2700" kern="0" dirty="0">
              <a:latin typeface="+mn-lt"/>
            </a:endParaRPr>
          </a:p>
        </p:txBody>
      </p:sp>
      <p:sp>
        <p:nvSpPr>
          <p:cNvPr id="11" name="Rectangle 5"/>
          <p:cNvSpPr txBox="1">
            <a:spLocks noChangeArrowheads="1"/>
          </p:cNvSpPr>
          <p:nvPr/>
        </p:nvSpPr>
        <p:spPr>
          <a:xfrm>
            <a:off x="4648200" y="1600200"/>
            <a:ext cx="4003675" cy="3657600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2700" kern="0" dirty="0">
              <a:latin typeface="+mn-lt"/>
            </a:endParaRPr>
          </a:p>
        </p:txBody>
      </p:sp>
      <p:sp>
        <p:nvSpPr>
          <p:cNvPr id="36870" name="TextBox 6"/>
          <p:cNvSpPr txBox="1">
            <a:spLocks noChangeArrowheads="1"/>
          </p:cNvSpPr>
          <p:nvPr/>
        </p:nvSpPr>
        <p:spPr bwMode="auto">
          <a:xfrm>
            <a:off x="914400" y="1295400"/>
            <a:ext cx="72390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dirty="0"/>
              <a:t>Get Involved</a:t>
            </a:r>
            <a:r>
              <a:rPr lang="en-US" sz="2400" dirty="0"/>
              <a:t>:</a:t>
            </a:r>
          </a:p>
          <a:p>
            <a:pPr lvl="1">
              <a:buFont typeface="Arial" charset="0"/>
              <a:buChar char="•"/>
            </a:pPr>
            <a:r>
              <a:rPr lang="en-US" sz="2400" dirty="0"/>
              <a:t>Sports, clubs, </a:t>
            </a:r>
            <a:r>
              <a:rPr lang="en-US" sz="2400" dirty="0" smtClean="0"/>
              <a:t>volunteer to gain experience, </a:t>
            </a:r>
            <a:r>
              <a:rPr lang="en-US" sz="2400" dirty="0"/>
              <a:t>leadership opportunities</a:t>
            </a:r>
          </a:p>
          <a:p>
            <a:r>
              <a:rPr lang="en-US" sz="2400" b="1" dirty="0"/>
              <a:t>Have a Vision</a:t>
            </a:r>
            <a:r>
              <a:rPr lang="en-US" sz="2400" dirty="0"/>
              <a:t>:  </a:t>
            </a:r>
          </a:p>
          <a:p>
            <a:pPr lvl="1">
              <a:buFont typeface="Arial" charset="0"/>
              <a:buChar char="•"/>
            </a:pPr>
            <a:r>
              <a:rPr lang="en-US" sz="2400" dirty="0"/>
              <a:t>Strong grades are </a:t>
            </a:r>
            <a:r>
              <a:rPr lang="en-US" sz="2400" dirty="0" smtClean="0"/>
              <a:t>critical</a:t>
            </a:r>
          </a:p>
          <a:p>
            <a:pPr lvl="1">
              <a:buFont typeface="Arial" charset="0"/>
              <a:buChar char="•"/>
            </a:pPr>
            <a:r>
              <a:rPr lang="en-US" sz="2400" dirty="0" smtClean="0"/>
              <a:t>Research careers and colleges NOW</a:t>
            </a:r>
            <a:endParaRPr lang="en-US" sz="2400" dirty="0"/>
          </a:p>
          <a:p>
            <a:r>
              <a:rPr lang="en-US" sz="2400" b="1" dirty="0"/>
              <a:t>College and Career Readiness:</a:t>
            </a:r>
          </a:p>
          <a:p>
            <a:pPr lvl="1">
              <a:buFont typeface="Arial" charset="0"/>
              <a:buChar char="•"/>
            </a:pPr>
            <a:r>
              <a:rPr lang="en-US" sz="2400" dirty="0"/>
              <a:t>Testing: ASVAB, PSAT, SAT, ACT</a:t>
            </a:r>
          </a:p>
          <a:p>
            <a:pPr lvl="1">
              <a:buFont typeface="Arial" charset="0"/>
              <a:buChar char="•"/>
            </a:pPr>
            <a:r>
              <a:rPr lang="en-US" sz="2400" dirty="0"/>
              <a:t>Personality Inventories: Career Connections</a:t>
            </a:r>
          </a:p>
          <a:p>
            <a:pPr lvl="1">
              <a:buFont typeface="Arial" charset="0"/>
              <a:buChar char="•"/>
            </a:pPr>
            <a:r>
              <a:rPr lang="en-US" sz="2400" dirty="0"/>
              <a:t>Know where you stand: GPA, Transcripts</a:t>
            </a:r>
          </a:p>
          <a:p>
            <a:pPr lvl="1">
              <a:buFont typeface="Arial" charset="0"/>
              <a:buChar char="•"/>
            </a:pPr>
            <a:r>
              <a:rPr lang="en-US" sz="2400" dirty="0"/>
              <a:t>Visit colleges of interest, take tours</a:t>
            </a:r>
          </a:p>
          <a:p>
            <a:pPr lvl="1">
              <a:buFont typeface="Arial" charset="0"/>
              <a:buChar char="•"/>
            </a:pPr>
            <a:r>
              <a:rPr lang="en-US" sz="2400" dirty="0"/>
              <a:t>Plan for teacher recommendations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696200" cy="1524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2"/>
                </a:solidFill>
              </a:rPr>
              <a:t>Next Step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sz="2800" dirty="0" smtClean="0">
                <a:solidFill>
                  <a:schemeClr val="tx2"/>
                </a:solidFill>
              </a:rPr>
              <a:t>Look up, write down (section D), and save 3 possible careers from Career Connections</a:t>
            </a:r>
          </a:p>
        </p:txBody>
      </p:sp>
      <p:sp>
        <p:nvSpPr>
          <p:cNvPr id="378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696200" cy="40386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dirty="0"/>
              <a:t>Look </a:t>
            </a:r>
            <a:r>
              <a:rPr lang="en-US" dirty="0" smtClean="0"/>
              <a:t>up careers </a:t>
            </a:r>
            <a:r>
              <a:rPr lang="en-US" dirty="0"/>
              <a:t>of interest at: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None/>
            </a:pPr>
            <a:r>
              <a:rPr lang="en-US" sz="1800" dirty="0"/>
              <a:t>   </a:t>
            </a:r>
            <a:r>
              <a:rPr lang="en-US" sz="1800" dirty="0">
                <a:hlinkClick r:id="rId2"/>
              </a:rPr>
              <a:t>www.guidancedirect.com</a:t>
            </a:r>
            <a:r>
              <a:rPr lang="en-US" sz="1800" dirty="0"/>
              <a:t> </a:t>
            </a:r>
            <a:r>
              <a:rPr lang="en-US" sz="3200" dirty="0"/>
              <a:t> </a:t>
            </a:r>
            <a:r>
              <a:rPr lang="en-US" sz="3200" dirty="0" smtClean="0"/>
              <a:t>- use cheat sheet</a:t>
            </a:r>
            <a:endParaRPr lang="en-US" sz="3200" dirty="0"/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dirty="0"/>
              <a:t>	Example: Veterinary </a:t>
            </a:r>
            <a:r>
              <a:rPr lang="en-US" dirty="0" smtClean="0"/>
              <a:t>Technician</a:t>
            </a:r>
            <a:endParaRPr lang="en-US" dirty="0"/>
          </a:p>
          <a:p>
            <a:pPr marL="609600" indent="-609600" eaLnBrk="1" hangingPunct="1">
              <a:lnSpc>
                <a:spcPct val="90000"/>
              </a:lnSpc>
              <a:buFontTx/>
              <a:buAutoNum type="arabicPeriod" startAt="2"/>
            </a:pPr>
            <a:r>
              <a:rPr lang="en-US" u="sng" dirty="0"/>
              <a:t>Fill out sections A-C on your Career Plan:</a:t>
            </a:r>
            <a:r>
              <a:rPr lang="en-US" dirty="0"/>
              <a:t> </a:t>
            </a:r>
            <a:r>
              <a:rPr lang="en-US" dirty="0" smtClean="0"/>
              <a:t>(follow </a:t>
            </a:r>
            <a:r>
              <a:rPr lang="en-US" dirty="0"/>
              <a:t>example</a:t>
            </a:r>
            <a:r>
              <a:rPr lang="en-US" dirty="0" smtClean="0"/>
              <a:t>)</a:t>
            </a:r>
            <a:endParaRPr lang="en-US" u="sng" dirty="0"/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dirty="0"/>
              <a:t>	</a:t>
            </a:r>
            <a:r>
              <a:rPr lang="en-US" sz="1800" dirty="0">
                <a:hlinkClick r:id="rId3"/>
              </a:rPr>
              <a:t>http://</a:t>
            </a:r>
            <a:r>
              <a:rPr lang="en-US" sz="1800" dirty="0" smtClean="0">
                <a:hlinkClick r:id="rId3"/>
              </a:rPr>
              <a:t>www.oxac.org/webpages/kkaschak/files/career_plan_example1.doc</a:t>
            </a:r>
            <a:r>
              <a:rPr lang="en-US" sz="18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696200" cy="10668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chemeClr val="tx2"/>
                </a:solidFill>
              </a:rPr>
              <a:t>THE END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en-US" dirty="0" smtClean="0"/>
          </a:p>
          <a:p>
            <a:pPr algn="ctr" eaLnBrk="1" hangingPunct="1">
              <a:buFontTx/>
              <a:buNone/>
            </a:pPr>
            <a:r>
              <a:rPr lang="en-US" dirty="0" smtClean="0"/>
              <a:t>????Questions?????</a:t>
            </a:r>
          </a:p>
          <a:p>
            <a:pPr algn="ctr" eaLnBrk="1" hangingPunct="1">
              <a:buFontTx/>
              <a:buNone/>
            </a:pPr>
            <a:endParaRPr lang="en-US" dirty="0" smtClean="0"/>
          </a:p>
          <a:p>
            <a:pPr algn="ctr" eaLnBrk="1" hangingPunct="1">
              <a:buFontTx/>
              <a:buNone/>
            </a:pPr>
            <a:r>
              <a:rPr lang="en-US" u="sng" dirty="0" smtClean="0"/>
              <a:t>You keep </a:t>
            </a:r>
            <a:r>
              <a:rPr lang="en-US" dirty="0" smtClean="0"/>
              <a:t>career conn. “cheat sheet”.</a:t>
            </a:r>
          </a:p>
          <a:p>
            <a:pPr algn="ctr" eaLnBrk="1" hangingPunct="1">
              <a:buFontTx/>
              <a:buNone/>
            </a:pPr>
            <a:r>
              <a:rPr lang="en-US" u="sng" dirty="0" smtClean="0"/>
              <a:t>I’ll collect</a:t>
            </a:r>
            <a:r>
              <a:rPr lang="en-US" dirty="0" smtClean="0"/>
              <a:t> 4-year plan for later.</a:t>
            </a:r>
          </a:p>
          <a:p>
            <a:pPr algn="ctr" eaLnBrk="1" hangingPunct="1">
              <a:buFontTx/>
              <a:buNone/>
            </a:pPr>
            <a:r>
              <a:rPr lang="en-US" dirty="0" smtClean="0"/>
              <a:t>If you want a copy, come see me!</a:t>
            </a:r>
          </a:p>
        </p:txBody>
      </p:sp>
    </p:spTree>
    <p:extLst>
      <p:ext uri="{BB962C8B-B14F-4D97-AF65-F5344CB8AC3E}">
        <p14:creationId xmlns:p14="http://schemas.microsoft.com/office/powerpoint/2010/main" val="2274964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6870700" cy="1371600"/>
          </a:xfrm>
        </p:spPr>
        <p:txBody>
          <a:bodyPr/>
          <a:lstStyle/>
          <a:p>
            <a:pPr eaLnBrk="1" hangingPunct="1"/>
            <a:r>
              <a:rPr lang="en-US" sz="4000" dirty="0" smtClean="0">
                <a:solidFill>
                  <a:schemeClr val="tx2"/>
                </a:solidFill>
              </a:rPr>
              <a:t>KEY QUESTIONS FOR TODAY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8305800" cy="3962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ts val="1800"/>
              </a:spcAft>
            </a:pPr>
            <a:r>
              <a:rPr lang="en-US" dirty="0"/>
              <a:t>I</a:t>
            </a:r>
            <a:r>
              <a:rPr lang="en-US" dirty="0" smtClean="0"/>
              <a:t>s it important to do well in high school?</a:t>
            </a:r>
          </a:p>
          <a:p>
            <a:pPr eaLnBrk="1" hangingPunct="1">
              <a:lnSpc>
                <a:spcPct val="90000"/>
              </a:lnSpc>
              <a:spcAft>
                <a:spcPts val="1800"/>
              </a:spcAft>
            </a:pPr>
            <a:r>
              <a:rPr lang="en-US" dirty="0" smtClean="0"/>
              <a:t>What is “successful” in high school</a:t>
            </a:r>
            <a:r>
              <a:rPr lang="en-US" dirty="0"/>
              <a:t>?</a:t>
            </a:r>
            <a:endParaRPr lang="en-US" dirty="0" smtClean="0"/>
          </a:p>
          <a:p>
            <a:pPr eaLnBrk="1" hangingPunct="1">
              <a:lnSpc>
                <a:spcPct val="90000"/>
              </a:lnSpc>
              <a:spcAft>
                <a:spcPts val="1800"/>
              </a:spcAft>
            </a:pPr>
            <a:r>
              <a:rPr lang="en-US" dirty="0" smtClean="0"/>
              <a:t>How can I be successful in high school?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What is my personality type and what careers may match that?</a:t>
            </a:r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solidFill>
                  <a:schemeClr val="tx2"/>
                </a:solidFill>
              </a:rPr>
              <a:t>Flow Chart of 4-year Planning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2895600"/>
            <a:ext cx="7543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www.oxac.org/webpages/kkaschak/files/freshman%204yr%20flow_chart.docx</a:t>
            </a:r>
            <a:r>
              <a:rPr lang="en-US" dirty="0" smtClean="0"/>
              <a:t> 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Add names and username/passwords to each 4 year plan</a:t>
            </a:r>
          </a:p>
          <a:p>
            <a:r>
              <a:rPr lang="en-US" dirty="0" smtClean="0"/>
              <a:t>Look for 12 grade students in each period SH to help out</a:t>
            </a:r>
          </a:p>
          <a:p>
            <a:r>
              <a:rPr lang="en-US" dirty="0" smtClean="0"/>
              <a:t>Ask Jena for additional day-I can “sub” for 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75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533400"/>
            <a:ext cx="8001000" cy="5486400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spcAft>
                <a:spcPct val="20000"/>
              </a:spcAft>
              <a:buFontTx/>
              <a:buNone/>
            </a:pPr>
            <a:r>
              <a:rPr lang="en-US" sz="2800" b="1" dirty="0" smtClean="0">
                <a:solidFill>
                  <a:srgbClr val="BF0000"/>
                </a:solidFill>
              </a:rPr>
              <a:t>                    </a:t>
            </a:r>
            <a:r>
              <a:rPr lang="en-US" sz="2800" b="1" dirty="0" smtClean="0">
                <a:solidFill>
                  <a:srgbClr val="FF0000"/>
                </a:solidFill>
              </a:rPr>
              <a:t>High School</a:t>
            </a:r>
          </a:p>
          <a:p>
            <a:pPr marL="609600" indent="-609600" eaLnBrk="1" hangingPunct="1">
              <a:lnSpc>
                <a:spcPct val="80000"/>
              </a:lnSpc>
              <a:spcAft>
                <a:spcPct val="20000"/>
              </a:spcAft>
              <a:buFontTx/>
              <a:buNone/>
            </a:pPr>
            <a:endParaRPr lang="en-US" sz="2800" b="1" dirty="0" smtClean="0">
              <a:solidFill>
                <a:srgbClr val="BF0000"/>
              </a:solidFill>
            </a:endParaRPr>
          </a:p>
          <a:p>
            <a:pPr marL="609600" indent="-609600" eaLnBrk="1" hangingPunct="1">
              <a:lnSpc>
                <a:spcPct val="80000"/>
              </a:lnSpc>
              <a:spcAft>
                <a:spcPct val="20000"/>
              </a:spcAft>
              <a:buFontTx/>
              <a:buNone/>
            </a:pPr>
            <a:r>
              <a:rPr lang="en-US" sz="2800" b="1" dirty="0" smtClean="0">
                <a:solidFill>
                  <a:srgbClr val="BF0000"/>
                </a:solidFill>
              </a:rPr>
              <a:t>    </a:t>
            </a:r>
            <a:r>
              <a:rPr lang="en-US" sz="2800" b="1" dirty="0" smtClean="0">
                <a:solidFill>
                  <a:srgbClr val="FF0000"/>
                </a:solidFill>
              </a:rPr>
              <a:t>College Readiness &amp; Career Readiness</a:t>
            </a:r>
          </a:p>
          <a:p>
            <a:pPr marL="609600" indent="-609600" eaLnBrk="1" hangingPunct="1">
              <a:lnSpc>
                <a:spcPct val="80000"/>
              </a:lnSpc>
              <a:spcAft>
                <a:spcPct val="20000"/>
              </a:spcAft>
              <a:buFontTx/>
              <a:buNone/>
            </a:pPr>
            <a:endParaRPr lang="en-US" sz="2800" b="1" dirty="0" smtClean="0">
              <a:solidFill>
                <a:srgbClr val="BF0000"/>
              </a:solidFill>
            </a:endParaRPr>
          </a:p>
          <a:p>
            <a:pPr marL="609600" indent="-609600" eaLnBrk="1" hangingPunct="1">
              <a:lnSpc>
                <a:spcPct val="80000"/>
              </a:lnSpc>
              <a:spcAft>
                <a:spcPct val="20000"/>
              </a:spcAft>
              <a:buFontTx/>
              <a:buNone/>
            </a:pPr>
            <a:r>
              <a:rPr lang="en-US" sz="1800" b="1" dirty="0" smtClean="0"/>
              <a:t>The knowledge, skills, and habits that make you successful in high school are the same that will make you successful in college, careers and life!</a:t>
            </a:r>
          </a:p>
          <a:p>
            <a:pPr marL="609600" indent="-609600" eaLnBrk="1" hangingPunct="1">
              <a:lnSpc>
                <a:spcPct val="80000"/>
              </a:lnSpc>
              <a:spcAft>
                <a:spcPct val="20000"/>
              </a:spcAft>
              <a:buFontTx/>
              <a:buNone/>
            </a:pPr>
            <a:endParaRPr lang="en-US" sz="1800" b="1" dirty="0" smtClean="0"/>
          </a:p>
          <a:p>
            <a:pPr marL="609600" indent="-609600" eaLnBrk="1" hangingPunct="1">
              <a:lnSpc>
                <a:spcPct val="80000"/>
              </a:lnSpc>
              <a:spcAft>
                <a:spcPct val="20000"/>
              </a:spcAft>
              <a:buFontTx/>
              <a:buNone/>
            </a:pPr>
            <a:r>
              <a:rPr lang="en-US" sz="1800" b="1" dirty="0" smtClean="0"/>
              <a:t>Bell Ringer question: What do </a:t>
            </a:r>
            <a:r>
              <a:rPr lang="en-US" sz="1800" b="1" u="sng" dirty="0" smtClean="0"/>
              <a:t>YOU</a:t>
            </a:r>
            <a:r>
              <a:rPr lang="en-US" sz="1800" b="1" dirty="0" smtClean="0"/>
              <a:t> want out of a job?</a:t>
            </a:r>
          </a:p>
          <a:p>
            <a:pPr marL="609600" indent="-609600" eaLnBrk="1" hangingPunct="1">
              <a:lnSpc>
                <a:spcPct val="80000"/>
              </a:lnSpc>
              <a:spcAft>
                <a:spcPct val="20000"/>
              </a:spcAft>
              <a:buFontTx/>
              <a:buNone/>
            </a:pPr>
            <a:endParaRPr lang="en-US" sz="1800" b="1" dirty="0" smtClean="0"/>
          </a:p>
          <a:p>
            <a:pPr marL="609600" indent="-609600" eaLnBrk="1" hangingPunct="1">
              <a:lnSpc>
                <a:spcPct val="80000"/>
              </a:lnSpc>
              <a:spcAft>
                <a:spcPct val="20000"/>
              </a:spcAft>
            </a:pPr>
            <a:r>
              <a:rPr lang="en-US" sz="1800" u="sng" dirty="0" smtClean="0"/>
              <a:t>Pays enough money </a:t>
            </a:r>
            <a:r>
              <a:rPr lang="en-US" sz="1800" dirty="0" smtClean="0"/>
              <a:t>to support a family well above the poverty level</a:t>
            </a:r>
          </a:p>
          <a:p>
            <a:pPr marL="609600" indent="-609600" eaLnBrk="1" hangingPunct="1">
              <a:lnSpc>
                <a:spcPct val="80000"/>
              </a:lnSpc>
              <a:spcAft>
                <a:spcPct val="20000"/>
              </a:spcAft>
            </a:pPr>
            <a:r>
              <a:rPr lang="en-US" sz="1800" u="sng" dirty="0" smtClean="0"/>
              <a:t>Provides benefits </a:t>
            </a:r>
            <a:r>
              <a:rPr lang="en-US" sz="1800" dirty="0" smtClean="0"/>
              <a:t>(health, dental, retirement, etc.)</a:t>
            </a:r>
          </a:p>
          <a:p>
            <a:pPr marL="609600" indent="-609600" eaLnBrk="1" hangingPunct="1">
              <a:lnSpc>
                <a:spcPct val="80000"/>
              </a:lnSpc>
              <a:spcAft>
                <a:spcPct val="20000"/>
              </a:spcAft>
            </a:pPr>
            <a:r>
              <a:rPr lang="en-US" sz="1800" u="sng" dirty="0" smtClean="0"/>
              <a:t>Offers clear pathways for career advancement </a:t>
            </a:r>
            <a:r>
              <a:rPr lang="en-US" sz="1800" dirty="0" smtClean="0"/>
              <a:t>through further education and training</a:t>
            </a:r>
          </a:p>
          <a:p>
            <a:pPr marL="609600" indent="-609600" eaLnBrk="1" hangingPunct="1">
              <a:lnSpc>
                <a:spcPct val="80000"/>
              </a:lnSpc>
              <a:spcAft>
                <a:spcPct val="20000"/>
              </a:spcAft>
            </a:pPr>
            <a:endParaRPr lang="en-US" sz="1800" dirty="0" smtClean="0"/>
          </a:p>
          <a:p>
            <a:pPr marL="609600" indent="-609600" algn="ctr" eaLnBrk="1" hangingPunct="1">
              <a:lnSpc>
                <a:spcPct val="80000"/>
              </a:lnSpc>
              <a:spcAft>
                <a:spcPct val="20000"/>
              </a:spcAft>
              <a:buFontTx/>
              <a:buNone/>
            </a:pPr>
            <a:r>
              <a:rPr lang="en-US" sz="1000" dirty="0" smtClean="0"/>
              <a:t>Research by Achieve, ACT, and others</a:t>
            </a:r>
          </a:p>
          <a:p>
            <a:pPr marL="609600" indent="-609600" eaLnBrk="1" hangingPunct="1">
              <a:lnSpc>
                <a:spcPct val="80000"/>
              </a:lnSpc>
              <a:spcAft>
                <a:spcPct val="20000"/>
              </a:spcAft>
              <a:buFontTx/>
              <a:buNone/>
            </a:pPr>
            <a:endParaRPr lang="en-US" sz="2800" b="1" dirty="0" smtClean="0">
              <a:solidFill>
                <a:srgbClr val="BF0000"/>
              </a:solidFill>
            </a:endParaRPr>
          </a:p>
          <a:p>
            <a:pPr marL="609600" indent="-609600" eaLnBrk="1" hangingPunct="1">
              <a:lnSpc>
                <a:spcPct val="80000"/>
              </a:lnSpc>
              <a:spcAft>
                <a:spcPct val="20000"/>
              </a:spcAft>
              <a:buFontTx/>
              <a:buNone/>
            </a:pPr>
            <a:r>
              <a:rPr lang="en-US" sz="2800" b="1" dirty="0" smtClean="0">
                <a:solidFill>
                  <a:srgbClr val="BF0000"/>
                </a:solidFill>
              </a:rPr>
              <a:t> </a:t>
            </a:r>
          </a:p>
        </p:txBody>
      </p:sp>
      <p:sp>
        <p:nvSpPr>
          <p:cNvPr id="17410" name="Down Arrow 8"/>
          <p:cNvSpPr>
            <a:spLocks noChangeArrowheads="1"/>
          </p:cNvSpPr>
          <p:nvPr/>
        </p:nvSpPr>
        <p:spPr bwMode="auto">
          <a:xfrm>
            <a:off x="4495800" y="1066800"/>
            <a:ext cx="304800" cy="4572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40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40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740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740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740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740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8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52400"/>
            <a:ext cx="68707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chemeClr val="tx2"/>
                </a:solidFill>
              </a:rPr>
              <a:t>Pyramid of Life Success</a:t>
            </a:r>
          </a:p>
        </p:txBody>
      </p:sp>
      <p:sp>
        <p:nvSpPr>
          <p:cNvPr id="28682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85800" y="1828800"/>
            <a:ext cx="3771900" cy="3886200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US" sz="2800" dirty="0" smtClean="0"/>
              <a:t>So high school success leads to college success which leads to career success!</a:t>
            </a:r>
            <a:endParaRPr lang="en-US" dirty="0" smtClean="0"/>
          </a:p>
        </p:txBody>
      </p:sp>
      <p:grpSp>
        <p:nvGrpSpPr>
          <p:cNvPr id="2" name="Diagram 16"/>
          <p:cNvGrpSpPr>
            <a:grpSpLocks noChangeAspect="1"/>
          </p:cNvGrpSpPr>
          <p:nvPr/>
        </p:nvGrpSpPr>
        <p:grpSpPr bwMode="auto">
          <a:xfrm>
            <a:off x="4751388" y="1919288"/>
            <a:ext cx="3489325" cy="3476625"/>
            <a:chOff x="2993" y="1209"/>
            <a:chExt cx="2198" cy="2190"/>
          </a:xfrm>
        </p:grpSpPr>
        <p:sp>
          <p:nvSpPr>
            <p:cNvPr id="3" name="_s28678"/>
            <p:cNvSpPr>
              <a:spLocks noChangeArrowheads="1"/>
            </p:cNvSpPr>
            <p:nvPr/>
          </p:nvSpPr>
          <p:spPr bwMode="auto">
            <a:xfrm flipV="1">
              <a:off x="3727" y="1356"/>
              <a:ext cx="730" cy="632"/>
            </a:xfrm>
            <a:custGeom>
              <a:avLst/>
              <a:gdLst>
                <a:gd name="G0" fmla="+- 10800 0 0"/>
                <a:gd name="G1" fmla="+- 21600 0 10800"/>
                <a:gd name="G2" fmla="*/ 10800 1 2"/>
                <a:gd name="G3" fmla="+- 21600 0 G2"/>
                <a:gd name="G4" fmla="+/ 10800 21600 2"/>
                <a:gd name="G5" fmla="+/ G1 0 2"/>
                <a:gd name="G6" fmla="*/ 21600 21600 10800"/>
                <a:gd name="G7" fmla="*/ G6 1 2"/>
                <a:gd name="G8" fmla="+- 21600 0 G7"/>
                <a:gd name="G9" fmla="*/ 21600 1 2"/>
                <a:gd name="G10" fmla="+- 10800 0 G9"/>
                <a:gd name="G11" fmla="?: G10 G8 0"/>
                <a:gd name="G12" fmla="?: G10 G7 21600"/>
                <a:gd name="T0" fmla="*/ 16200 w 21600"/>
                <a:gd name="T1" fmla="*/ 10800 h 21600"/>
                <a:gd name="T2" fmla="*/ 10800 w 21600"/>
                <a:gd name="T3" fmla="*/ 21600 h 21600"/>
                <a:gd name="T4" fmla="*/ 5400 w 21600"/>
                <a:gd name="T5" fmla="*/ 10800 h 21600"/>
                <a:gd name="T6" fmla="*/ 10800 w 21600"/>
                <a:gd name="T7" fmla="*/ 0 h 21600"/>
                <a:gd name="T8" fmla="*/ 7200 w 21600"/>
                <a:gd name="T9" fmla="*/ 7200 h 21600"/>
                <a:gd name="T10" fmla="*/ 14400 w 21600"/>
                <a:gd name="T11" fmla="*/ 144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10800" y="21600"/>
                  </a:lnTo>
                  <a:lnTo>
                    <a:pt x="108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accent1"/>
            </a:solidFill>
            <a:ln w="4669" algn="in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sng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anose="030F0702030302020204" pitchFamily="66" charset="0"/>
                </a:rPr>
                <a:t>$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anose="030F0702030302020204" pitchFamily="66" charset="0"/>
                </a:rPr>
                <a:t>and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anose="030F0702030302020204" pitchFamily="66" charset="0"/>
                </a:rPr>
                <a:t>happiness</a:t>
              </a:r>
            </a:p>
          </p:txBody>
        </p:sp>
        <p:sp>
          <p:nvSpPr>
            <p:cNvPr id="4" name="_s28679"/>
            <p:cNvSpPr>
              <a:spLocks noChangeArrowheads="1"/>
            </p:cNvSpPr>
            <p:nvPr/>
          </p:nvSpPr>
          <p:spPr bwMode="auto">
            <a:xfrm flipV="1">
              <a:off x="3362" y="1988"/>
              <a:ext cx="1460" cy="63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accent1"/>
            </a:solidFill>
            <a:ln w="4669" algn="in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sng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anose="030F0702030302020204" pitchFamily="66" charset="0"/>
                </a:rPr>
                <a:t>College/Post HS Ed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anose="030F0702030302020204" pitchFamily="66" charset="0"/>
                </a:rPr>
                <a:t>Specialized training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anose="030F0702030302020204" pitchFamily="66" charset="0"/>
                </a:rPr>
                <a:t>for your career</a:t>
              </a:r>
            </a:p>
          </p:txBody>
        </p:sp>
        <p:sp>
          <p:nvSpPr>
            <p:cNvPr id="5" name="_s28680"/>
            <p:cNvSpPr>
              <a:spLocks noChangeArrowheads="1"/>
            </p:cNvSpPr>
            <p:nvPr/>
          </p:nvSpPr>
          <p:spPr bwMode="auto">
            <a:xfrm flipV="1">
              <a:off x="2997" y="2620"/>
              <a:ext cx="2190" cy="633"/>
            </a:xfrm>
            <a:custGeom>
              <a:avLst/>
              <a:gdLst>
                <a:gd name="G0" fmla="+- 3600 0 0"/>
                <a:gd name="G1" fmla="+- 21600 0 3600"/>
                <a:gd name="G2" fmla="*/ 3600 1 2"/>
                <a:gd name="G3" fmla="+- 21600 0 G2"/>
                <a:gd name="G4" fmla="+/ 3600 21600 2"/>
                <a:gd name="G5" fmla="+/ G1 0 2"/>
                <a:gd name="G6" fmla="*/ 21600 21600 3600"/>
                <a:gd name="G7" fmla="*/ G6 1 2"/>
                <a:gd name="G8" fmla="+- 21600 0 G7"/>
                <a:gd name="G9" fmla="*/ 21600 1 2"/>
                <a:gd name="G10" fmla="+- 3600 0 G9"/>
                <a:gd name="G11" fmla="?: G10 G8 0"/>
                <a:gd name="G12" fmla="?: G10 G7 21600"/>
                <a:gd name="T0" fmla="*/ 19800 w 21600"/>
                <a:gd name="T1" fmla="*/ 10800 h 21600"/>
                <a:gd name="T2" fmla="*/ 10800 w 21600"/>
                <a:gd name="T3" fmla="*/ 21600 h 21600"/>
                <a:gd name="T4" fmla="*/ 1800 w 21600"/>
                <a:gd name="T5" fmla="*/ 10800 h 21600"/>
                <a:gd name="T6" fmla="*/ 10800 w 21600"/>
                <a:gd name="T7" fmla="*/ 0 h 21600"/>
                <a:gd name="T8" fmla="*/ 3600 w 21600"/>
                <a:gd name="T9" fmla="*/ 3600 h 21600"/>
                <a:gd name="T10" fmla="*/ 18000 w 21600"/>
                <a:gd name="T11" fmla="*/ 180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3600" y="21600"/>
                  </a:lnTo>
                  <a:lnTo>
                    <a:pt x="180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accent1"/>
            </a:solidFill>
            <a:ln w="4669" algn="in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sng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anose="030F0702030302020204" pitchFamily="66" charset="0"/>
                </a:rPr>
                <a:t>High School</a:t>
              </a: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anose="030F0702030302020204" pitchFamily="66" charset="0"/>
                </a:rPr>
                <a:t>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anose="030F0702030302020204" pitchFamily="66" charset="0"/>
                </a:rPr>
                <a:t>Foundational </a:t>
              </a:r>
              <a:r>
                <a:rPr kumimoji="0" lang="en-US" sz="12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anose="030F0702030302020204" pitchFamily="66" charset="0"/>
                </a:rPr>
                <a:t>hatbits</a:t>
              </a: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anose="030F0702030302020204" pitchFamily="66" charset="0"/>
                </a:rPr>
                <a:t>, skills and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anose="030F0702030302020204" pitchFamily="66" charset="0"/>
                </a:rPr>
                <a:t>knowledge needed for college – success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anose="030F0702030302020204" pitchFamily="66" charset="0"/>
                </a:rPr>
                <a:t>here dictates future success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8001000" cy="16002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chemeClr val="tx2"/>
                </a:solidFill>
              </a:rPr>
              <a:t>HOW MUCH MONEY </a:t>
            </a:r>
            <a:br>
              <a:rPr lang="en-US" smtClean="0">
                <a:solidFill>
                  <a:schemeClr val="tx2"/>
                </a:solidFill>
              </a:rPr>
            </a:br>
            <a:r>
              <a:rPr lang="en-US" smtClean="0">
                <a:solidFill>
                  <a:schemeClr val="tx2"/>
                </a:solidFill>
              </a:rPr>
              <a:t>IS ENOUGH?</a:t>
            </a:r>
            <a:br>
              <a:rPr lang="en-US" smtClean="0">
                <a:solidFill>
                  <a:schemeClr val="tx2"/>
                </a:solidFill>
              </a:rPr>
            </a:br>
            <a:r>
              <a:rPr lang="en-US" sz="1800" smtClean="0">
                <a:solidFill>
                  <a:schemeClr val="tx2"/>
                </a:solidFill>
              </a:rPr>
              <a:t>(and is college needed to make that much)</a:t>
            </a:r>
            <a:endParaRPr lang="en-US" smtClean="0">
              <a:solidFill>
                <a:schemeClr val="tx2"/>
              </a:solidFill>
            </a:endParaRPr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05000"/>
            <a:ext cx="8001000" cy="3962400"/>
          </a:xfrm>
        </p:spPr>
        <p:txBody>
          <a:bodyPr/>
          <a:lstStyle/>
          <a:p>
            <a:pPr marL="609600" indent="-609600" algn="ctr" eaLnBrk="1" hangingPunct="1">
              <a:lnSpc>
                <a:spcPct val="80000"/>
              </a:lnSpc>
              <a:spcAft>
                <a:spcPct val="20000"/>
              </a:spcAft>
              <a:buFontTx/>
              <a:buNone/>
            </a:pPr>
            <a:endParaRPr lang="en-US" sz="1800" dirty="0" smtClean="0"/>
          </a:p>
          <a:p>
            <a:pPr marL="609600" indent="-609600" eaLnBrk="1" hangingPunct="1">
              <a:lnSpc>
                <a:spcPct val="80000"/>
              </a:lnSpc>
              <a:spcAft>
                <a:spcPct val="20000"/>
              </a:spcAft>
              <a:buFontTx/>
              <a:buNone/>
            </a:pPr>
            <a:r>
              <a:rPr lang="en-US" sz="2800" dirty="0" smtClean="0"/>
              <a:t>How much </a:t>
            </a:r>
            <a:r>
              <a:rPr lang="en-US" sz="2800" u="sng" dirty="0" smtClean="0"/>
              <a:t>money</a:t>
            </a:r>
            <a:r>
              <a:rPr lang="en-US" sz="2800" dirty="0" smtClean="0"/>
              <a:t> you want to make in a year?</a:t>
            </a:r>
          </a:p>
          <a:p>
            <a:pPr marL="609600" indent="-609600" algn="ctr" eaLnBrk="1" hangingPunct="1">
              <a:lnSpc>
                <a:spcPct val="80000"/>
              </a:lnSpc>
              <a:spcAft>
                <a:spcPct val="20000"/>
              </a:spcAft>
              <a:buFontTx/>
              <a:buNone/>
            </a:pPr>
            <a:endParaRPr lang="en-US" sz="2800" u="sng" dirty="0" smtClean="0"/>
          </a:p>
          <a:p>
            <a:pPr marL="609600" indent="-609600" algn="ctr" eaLnBrk="1" hangingPunct="1">
              <a:lnSpc>
                <a:spcPct val="80000"/>
              </a:lnSpc>
              <a:spcAft>
                <a:spcPct val="20000"/>
              </a:spcAft>
              <a:buFontTx/>
              <a:buNone/>
            </a:pPr>
            <a:r>
              <a:rPr lang="en-US" sz="2800" u="sng" dirty="0" smtClean="0"/>
              <a:t>MONEY:</a:t>
            </a:r>
            <a:r>
              <a:rPr lang="en-US" sz="2800" dirty="0" smtClean="0"/>
              <a:t>			</a:t>
            </a:r>
            <a:r>
              <a:rPr lang="en-US" sz="2800" u="sng" dirty="0" smtClean="0"/>
              <a:t>IS COLLEGE NEEDED?</a:t>
            </a:r>
          </a:p>
          <a:p>
            <a:pPr marL="609600" indent="-609600" algn="ctr" eaLnBrk="1" hangingPunct="1">
              <a:lnSpc>
                <a:spcPct val="80000"/>
              </a:lnSpc>
              <a:spcAft>
                <a:spcPct val="20000"/>
              </a:spcAft>
              <a:buFontTx/>
              <a:buNone/>
            </a:pPr>
            <a:endParaRPr lang="en-US" sz="2800" u="sng" dirty="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en-US" sz="1800" dirty="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sz="1800" dirty="0" smtClean="0"/>
              <a:t>HOW MUCH EDUCATION DO YOU THINK IS NEEDED FOR A SPECIFIC ANNUAL SALARY? Look here: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en-US" sz="1800" dirty="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sz="1200" dirty="0" smtClean="0"/>
              <a:t>		</a:t>
            </a:r>
            <a:r>
              <a:rPr lang="en-US" sz="1200" dirty="0">
                <a:hlinkClick r:id="rId2"/>
              </a:rPr>
              <a:t>http://</a:t>
            </a:r>
            <a:r>
              <a:rPr lang="en-US" sz="1200" dirty="0" smtClean="0">
                <a:hlinkClick r:id="rId2"/>
              </a:rPr>
              <a:t>www.oxac.org/webpages/kkaschak/files/why-go-to-college.pdf</a:t>
            </a:r>
            <a:r>
              <a:rPr lang="en-US" sz="1200" dirty="0" smtClean="0"/>
              <a:t> </a:t>
            </a: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1371600"/>
          </a:xfrm>
        </p:spPr>
        <p:txBody>
          <a:bodyPr/>
          <a:lstStyle/>
          <a:p>
            <a:pPr eaLnBrk="1" hangingPunct="1"/>
            <a:r>
              <a:rPr lang="en-US" sz="4000" smtClean="0">
                <a:solidFill>
                  <a:schemeClr val="tx2"/>
                </a:solidFill>
              </a:rPr>
              <a:t>HOW TO GET THAT JOB: </a:t>
            </a:r>
            <a:br>
              <a:rPr lang="en-US" sz="4000" smtClean="0">
                <a:solidFill>
                  <a:schemeClr val="tx2"/>
                </a:solidFill>
              </a:rPr>
            </a:br>
            <a:r>
              <a:rPr lang="en-US" sz="4000" smtClean="0">
                <a:solidFill>
                  <a:schemeClr val="tx2"/>
                </a:solidFill>
              </a:rPr>
              <a:t>FIRST - HIGH SCHOOL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924800" cy="4495800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AutoNum type="arabicParenR"/>
            </a:pPr>
            <a:r>
              <a:rPr lang="en-US" sz="2400" u="sng" dirty="0"/>
              <a:t>VOLUNTEER/WORK </a:t>
            </a:r>
            <a:r>
              <a:rPr lang="en-US" sz="2400" u="sng" dirty="0" smtClean="0"/>
              <a:t>EXPERIENCE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400" dirty="0" smtClean="0"/>
              <a:t>   	You do not really KNOW a job unless you try it!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arenR"/>
            </a:pPr>
            <a:endParaRPr lang="en-US" sz="2400" u="sng" dirty="0"/>
          </a:p>
          <a:p>
            <a:pPr marL="609600" indent="-609600" eaLnBrk="1" hangingPunct="1">
              <a:lnSpc>
                <a:spcPct val="80000"/>
              </a:lnSpc>
              <a:buFont typeface="+mj-lt"/>
              <a:buAutoNum type="arabicParenR" startAt="2"/>
            </a:pPr>
            <a:r>
              <a:rPr lang="en-US" sz="2400" u="sng" dirty="0" smtClean="0"/>
              <a:t>CHALLENGING HIGH SCHOOL COURSES</a:t>
            </a:r>
            <a:endParaRPr lang="en-US" sz="2400" dirty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400" dirty="0" smtClean="0"/>
              <a:t>	What are challenging high school courses?</a:t>
            </a:r>
            <a:endParaRPr lang="en-US" sz="2400" dirty="0"/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1200" u="sng" dirty="0" smtClean="0"/>
          </a:p>
          <a:p>
            <a:pPr marL="609600" indent="-609600" eaLnBrk="1" hangingPunct="1">
              <a:lnSpc>
                <a:spcPct val="80000"/>
              </a:lnSpc>
            </a:pPr>
            <a:r>
              <a:rPr lang="en-US" sz="2400" dirty="0" smtClean="0"/>
              <a:t>Regents/local diploma (okay)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en-US" sz="2400" dirty="0" smtClean="0"/>
              <a:t>Advanced Regents diploma (better &amp; </a:t>
            </a:r>
            <a:r>
              <a:rPr lang="en-US" sz="2400" u="sng" dirty="0" smtClean="0"/>
              <a:t>expected </a:t>
            </a:r>
            <a:r>
              <a:rPr lang="en-US" sz="2400" dirty="0" smtClean="0"/>
              <a:t>at 4-year SUNY schools)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en-US" sz="2400" dirty="0" smtClean="0"/>
              <a:t>Advanced Regents diploma with University Level Classes including Calculus, Chemistry, and Physics (best)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en-US" sz="2400" dirty="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en-US" sz="1400" dirty="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en-US" sz="2000" dirty="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en-US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534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200" dirty="0" smtClean="0">
                <a:solidFill>
                  <a:schemeClr val="tx2"/>
                </a:solidFill>
              </a:rPr>
              <a:t>HOW TO GET THAT JOB: </a:t>
            </a:r>
            <a:br>
              <a:rPr lang="en-US" sz="3200" dirty="0" smtClean="0">
                <a:solidFill>
                  <a:schemeClr val="tx2"/>
                </a:solidFill>
              </a:rPr>
            </a:br>
            <a:r>
              <a:rPr lang="en-US" sz="3200" dirty="0" smtClean="0">
                <a:solidFill>
                  <a:schemeClr val="tx2"/>
                </a:solidFill>
              </a:rPr>
              <a:t>FIRST - HIGH SCHOOL</a:t>
            </a:r>
            <a:endParaRPr lang="en-US" sz="3200" b="1" dirty="0" smtClean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31746" name="Line 5"/>
          <p:cNvSpPr>
            <a:spLocks noChangeShapeType="1"/>
          </p:cNvSpPr>
          <p:nvPr/>
        </p:nvSpPr>
        <p:spPr bwMode="auto">
          <a:xfrm>
            <a:off x="1981200" y="5715000"/>
            <a:ext cx="4876800" cy="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1747" name="TextBox 7"/>
          <p:cNvSpPr txBox="1">
            <a:spLocks noChangeArrowheads="1"/>
          </p:cNvSpPr>
          <p:nvPr/>
        </p:nvSpPr>
        <p:spPr bwMode="auto">
          <a:xfrm>
            <a:off x="457200" y="1143000"/>
            <a:ext cx="807720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/>
              <a:t>3) </a:t>
            </a:r>
            <a:r>
              <a:rPr lang="en-US" sz="2400" u="sng"/>
              <a:t>DIPLOMA REQUIREMENTS</a:t>
            </a:r>
            <a:endParaRPr lang="en-US" sz="2400"/>
          </a:p>
          <a:p>
            <a:pPr eaLnBrk="0" hangingPunct="0"/>
            <a:r>
              <a:rPr lang="en-US" sz="2400"/>
              <a:t>	</a:t>
            </a:r>
            <a:r>
              <a:rPr lang="en-US" sz="2000"/>
              <a:t>	a. COURSE REQUIREMENTS</a:t>
            </a:r>
            <a:endParaRPr lang="en-US" sz="2400"/>
          </a:p>
          <a:p>
            <a:pPr eaLnBrk="0" hangingPunct="0"/>
            <a:r>
              <a:rPr lang="en-US"/>
              <a:t> </a:t>
            </a:r>
          </a:p>
          <a:p>
            <a:pPr eaLnBrk="0" hangingPunct="0"/>
            <a:endParaRPr lang="en-US"/>
          </a:p>
          <a:p>
            <a:pPr eaLnBrk="0" hangingPunct="0"/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5154422"/>
              </p:ext>
            </p:extLst>
          </p:nvPr>
        </p:nvGraphicFramePr>
        <p:xfrm>
          <a:off x="1524000" y="2057400"/>
          <a:ext cx="6629400" cy="403859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09800"/>
                <a:gridCol w="2209800"/>
                <a:gridCol w="2209800"/>
              </a:tblGrid>
              <a:tr h="71670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Regents Diploma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Advanced</a:t>
                      </a:r>
                      <a:r>
                        <a:rPr lang="en-US" baseline="0" dirty="0" smtClean="0"/>
                        <a:t> Regents Diploma</a:t>
                      </a:r>
                      <a:endParaRPr lang="en-US" dirty="0"/>
                    </a:p>
                  </a:txBody>
                  <a:tcPr/>
                </a:tc>
              </a:tr>
              <a:tr h="415236">
                <a:tc>
                  <a:txBody>
                    <a:bodyPr/>
                    <a:lstStyle/>
                    <a:p>
                      <a:r>
                        <a:rPr lang="en-US" dirty="0" smtClean="0"/>
                        <a:t>English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415236">
                <a:tc>
                  <a:txBody>
                    <a:bodyPr/>
                    <a:lstStyle/>
                    <a:p>
                      <a:r>
                        <a:rPr lang="en-US" dirty="0" smtClean="0"/>
                        <a:t>Social</a:t>
                      </a:r>
                      <a:r>
                        <a:rPr lang="en-US" baseline="0" dirty="0" smtClean="0"/>
                        <a:t> Studies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415236">
                <a:tc>
                  <a:txBody>
                    <a:bodyPr/>
                    <a:lstStyle/>
                    <a:p>
                      <a:r>
                        <a:rPr lang="en-US" dirty="0" smtClean="0"/>
                        <a:t>Science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415236">
                <a:tc>
                  <a:txBody>
                    <a:bodyPr/>
                    <a:lstStyle/>
                    <a:p>
                      <a:r>
                        <a:rPr lang="en-US" dirty="0" smtClean="0"/>
                        <a:t>Mathematics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415236">
                <a:tc>
                  <a:txBody>
                    <a:bodyPr/>
                    <a:lstStyle/>
                    <a:p>
                      <a:r>
                        <a:rPr lang="en-US" dirty="0" smtClean="0"/>
                        <a:t>Physical</a:t>
                      </a:r>
                      <a:r>
                        <a:rPr lang="en-US" baseline="0" dirty="0" smtClean="0"/>
                        <a:t> Education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415236">
                <a:tc>
                  <a:txBody>
                    <a:bodyPr/>
                    <a:lstStyle/>
                    <a:p>
                      <a:r>
                        <a:rPr lang="en-US" dirty="0" smtClean="0"/>
                        <a:t>Visual Arts/Music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415236">
                <a:tc>
                  <a:txBody>
                    <a:bodyPr/>
                    <a:lstStyle/>
                    <a:p>
                      <a:r>
                        <a:rPr lang="en-US" dirty="0" smtClean="0"/>
                        <a:t>Health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.5</a:t>
                      </a:r>
                      <a:endParaRPr lang="en-US" dirty="0"/>
                    </a:p>
                  </a:txBody>
                  <a:tcPr/>
                </a:tc>
              </a:tr>
              <a:tr h="41523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Foreign Language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3 </a:t>
                      </a:r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(or</a:t>
                      </a:r>
                      <a:r>
                        <a:rPr lang="en-US" sz="1200" baseline="0" dirty="0" smtClean="0">
                          <a:solidFill>
                            <a:srgbClr val="FF0000"/>
                          </a:solidFill>
                        </a:rPr>
                        <a:t> art/tech sequence)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1790" name="TextBox 10"/>
          <p:cNvSpPr txBox="1">
            <a:spLocks noChangeArrowheads="1"/>
          </p:cNvSpPr>
          <p:nvPr/>
        </p:nvSpPr>
        <p:spPr bwMode="auto">
          <a:xfrm>
            <a:off x="3200400" y="6172200"/>
            <a:ext cx="3505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/>
              <a:t>22 Credits Minimum for Both Diplomas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4000" dirty="0" smtClean="0">
                <a:solidFill>
                  <a:schemeClr val="tx2"/>
                </a:solidFill>
              </a:rPr>
              <a:t>HOW TO GET THAT JOB: </a:t>
            </a:r>
            <a:br>
              <a:rPr lang="en-US" sz="4000" dirty="0" smtClean="0">
                <a:solidFill>
                  <a:schemeClr val="tx2"/>
                </a:solidFill>
              </a:rPr>
            </a:br>
            <a:r>
              <a:rPr lang="en-US" sz="4000" dirty="0" smtClean="0">
                <a:solidFill>
                  <a:schemeClr val="tx2"/>
                </a:solidFill>
              </a:rPr>
              <a:t>FIRST - HIGH SCHOOL</a:t>
            </a:r>
            <a:br>
              <a:rPr lang="en-US" sz="4000" dirty="0" smtClean="0">
                <a:solidFill>
                  <a:schemeClr val="tx2"/>
                </a:solidFill>
              </a:rPr>
            </a:br>
            <a:r>
              <a:rPr lang="en-US" sz="2000" dirty="0" smtClean="0"/>
              <a:t>b.  REGENTS EXAM REQUIREMENTS</a:t>
            </a:r>
            <a:endParaRPr lang="en-US" sz="4000" dirty="0">
              <a:solidFill>
                <a:schemeClr val="tx2">
                  <a:satMod val="200000"/>
                </a:schemeClr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6033357"/>
              </p:ext>
            </p:extLst>
          </p:nvPr>
        </p:nvGraphicFramePr>
        <p:xfrm>
          <a:off x="914400" y="1676400"/>
          <a:ext cx="7086600" cy="438106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362200"/>
                <a:gridCol w="2362200"/>
                <a:gridCol w="2362200"/>
              </a:tblGrid>
              <a:tr h="83206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Regents Diploma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Advanced</a:t>
                      </a:r>
                      <a:r>
                        <a:rPr lang="en-US" baseline="0" dirty="0" smtClean="0"/>
                        <a:t> Regents Diploma</a:t>
                      </a:r>
                      <a:endParaRPr lang="en-US" dirty="0"/>
                    </a:p>
                  </a:txBody>
                  <a:tcPr/>
                </a:tc>
              </a:tr>
              <a:tr h="448617">
                <a:tc>
                  <a:txBody>
                    <a:bodyPr/>
                    <a:lstStyle/>
                    <a:p>
                      <a:r>
                        <a:rPr lang="en-US" dirty="0" smtClean="0"/>
                        <a:t>English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English 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English 11</a:t>
                      </a:r>
                      <a:endParaRPr lang="en-US" dirty="0"/>
                    </a:p>
                  </a:txBody>
                  <a:tcPr/>
                </a:tc>
              </a:tr>
              <a:tr h="582448">
                <a:tc>
                  <a:txBody>
                    <a:bodyPr/>
                    <a:lstStyle/>
                    <a:p>
                      <a:r>
                        <a:rPr lang="en-US" dirty="0" smtClean="0"/>
                        <a:t>Social</a:t>
                      </a:r>
                      <a:r>
                        <a:rPr lang="en-US" baseline="0" dirty="0" smtClean="0"/>
                        <a:t> Studies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Global</a:t>
                      </a:r>
                      <a:r>
                        <a:rPr lang="en-US" baseline="0" dirty="0" smtClean="0"/>
                        <a:t> II, US History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Global</a:t>
                      </a:r>
                      <a:r>
                        <a:rPr lang="en-US" baseline="0" dirty="0" smtClean="0"/>
                        <a:t> II, US History</a:t>
                      </a:r>
                      <a:endParaRPr lang="en-US" dirty="0"/>
                    </a:p>
                  </a:txBody>
                  <a:tcPr/>
                </a:tc>
              </a:tr>
              <a:tr h="448617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Science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 Science</a:t>
                      </a:r>
                      <a:r>
                        <a:rPr lang="en-US" sz="1200" baseline="0" dirty="0" smtClean="0">
                          <a:solidFill>
                            <a:srgbClr val="FF0000"/>
                          </a:solidFill>
                        </a:rPr>
                        <a:t> (ES or Bio, but Oxford students WILL take both anyway)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2 Science</a:t>
                      </a:r>
                      <a:r>
                        <a:rPr lang="en-US" sz="1200" baseline="0" dirty="0" smtClean="0">
                          <a:solidFill>
                            <a:srgbClr val="FF0000"/>
                          </a:solidFill>
                        </a:rPr>
                        <a:t> ( 2 of ES, Bio, </a:t>
                      </a:r>
                      <a:r>
                        <a:rPr lang="en-US" sz="1200" baseline="0" dirty="0" err="1" smtClean="0">
                          <a:solidFill>
                            <a:srgbClr val="FF0000"/>
                          </a:solidFill>
                        </a:rPr>
                        <a:t>Chem</a:t>
                      </a:r>
                      <a:r>
                        <a:rPr lang="en-US" sz="1200" baseline="0" dirty="0" smtClean="0">
                          <a:solidFill>
                            <a:srgbClr val="FF0000"/>
                          </a:solidFill>
                        </a:rPr>
                        <a:t> or Physics)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48617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Mathematics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 Math </a:t>
                      </a:r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(usually </a:t>
                      </a:r>
                      <a:r>
                        <a:rPr lang="en-US" sz="1200" dirty="0" err="1" smtClean="0">
                          <a:solidFill>
                            <a:srgbClr val="FF0000"/>
                          </a:solidFill>
                        </a:rPr>
                        <a:t>alg</a:t>
                      </a:r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3 Math</a:t>
                      </a:r>
                      <a:r>
                        <a:rPr lang="en-US" sz="1200" baseline="0" dirty="0" smtClean="0">
                          <a:solidFill>
                            <a:srgbClr val="FF0000"/>
                          </a:solidFill>
                        </a:rPr>
                        <a:t> (</a:t>
                      </a:r>
                      <a:r>
                        <a:rPr lang="en-US" sz="1200" baseline="0" dirty="0" err="1" smtClean="0">
                          <a:solidFill>
                            <a:srgbClr val="FF0000"/>
                          </a:solidFill>
                        </a:rPr>
                        <a:t>alg</a:t>
                      </a:r>
                      <a:r>
                        <a:rPr lang="en-US" sz="1200" baseline="0" dirty="0" smtClean="0">
                          <a:solidFill>
                            <a:srgbClr val="FF0000"/>
                          </a:solidFill>
                        </a:rPr>
                        <a:t>, geo, trig)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48617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Foreign Language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Pass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Local Exam</a:t>
                      </a:r>
                    </a:p>
                    <a:p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(No Regents)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48617"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At Least 5 Regents Exams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At Least 8 Regents Exams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Crayon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862</TotalTime>
  <Words>616</Words>
  <Application>Microsoft Office PowerPoint</Application>
  <PresentationFormat>On-screen Show (4:3)</PresentationFormat>
  <Paragraphs>167</Paragraphs>
  <Slides>14</Slides>
  <Notes>1</Notes>
  <HiddenSlides>1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Comic Sans MS</vt:lpstr>
      <vt:lpstr>Georgia</vt:lpstr>
      <vt:lpstr>Wingdings</vt:lpstr>
      <vt:lpstr>Crayons</vt:lpstr>
      <vt:lpstr>Bell Ringer: What do you want from a job? </vt:lpstr>
      <vt:lpstr>KEY QUESTIONS FOR TODAY</vt:lpstr>
      <vt:lpstr>Flow Chart of 4-year Planning</vt:lpstr>
      <vt:lpstr>PowerPoint Presentation</vt:lpstr>
      <vt:lpstr>Pyramid of Life Success</vt:lpstr>
      <vt:lpstr>HOW MUCH MONEY  IS ENOUGH? (and is college needed to make that much)</vt:lpstr>
      <vt:lpstr>HOW TO GET THAT JOB:  FIRST - HIGH SCHOOL</vt:lpstr>
      <vt:lpstr>HOW TO GET THAT JOB:  FIRST - HIGH SCHOOL</vt:lpstr>
      <vt:lpstr>HOW TO GET THAT JOB:  FIRST - HIGH SCHOOL b.  REGENTS EXAM REQUIREMENTS</vt:lpstr>
      <vt:lpstr>HOW TO GET THAT JOB:  FIRST - HIGH SCHOOL</vt:lpstr>
      <vt:lpstr>How do you do well in your classes? (What other students say!!!!!!)</vt:lpstr>
      <vt:lpstr>Plan For Your Future Now!</vt:lpstr>
      <vt:lpstr>Next Step Look up, write down (section D), and save 3 possible careers from Career Connections</vt:lpstr>
      <vt:lpstr>THE END</vt:lpstr>
    </vt:vector>
  </TitlesOfParts>
  <Company>ONC BOCES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IMPORTANCE OF HIGH SCHOOL</dc:title>
  <dc:creator>Kris Kaschak</dc:creator>
  <cp:lastModifiedBy>Owner</cp:lastModifiedBy>
  <cp:revision>93</cp:revision>
  <dcterms:created xsi:type="dcterms:W3CDTF">2010-11-07T13:05:56Z</dcterms:created>
  <dcterms:modified xsi:type="dcterms:W3CDTF">2013-11-11T19:32:30Z</dcterms:modified>
</cp:coreProperties>
</file>